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ZP BUDGET -INTRODUCTION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ZP budget is prepared u/s 137  of the act </a:t>
            </a:r>
          </a:p>
          <a:p>
            <a:r>
              <a:rPr lang="en-US" dirty="0" smtClean="0"/>
              <a:t>Revise Budget u/s 138 of the act</a:t>
            </a:r>
          </a:p>
          <a:p>
            <a:r>
              <a:rPr lang="en-US" dirty="0" smtClean="0"/>
              <a:t>Provisions of Maharashtra ZP/PS budget estimate rules 1966</a:t>
            </a:r>
          </a:p>
          <a:p>
            <a:r>
              <a:rPr lang="en-US" dirty="0" smtClean="0"/>
              <a:t>Budget start with O/B</a:t>
            </a:r>
          </a:p>
          <a:p>
            <a:r>
              <a:rPr lang="en-US" dirty="0" smtClean="0"/>
              <a:t>O/B divisions – free balance / Liability</a:t>
            </a:r>
          </a:p>
          <a:p>
            <a:r>
              <a:rPr lang="en-US" dirty="0" smtClean="0"/>
              <a:t>Exclusions of free balance –Governments grant , Deposit ,loans , specific purpose grants ,reserves etc</a:t>
            </a:r>
          </a:p>
          <a:p>
            <a:r>
              <a:rPr lang="en-US" dirty="0" smtClean="0"/>
              <a:t>Free balance shall be minimum surplus of 2000 u/r 11 of budget rule 1966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153400" cy="914400"/>
          </a:xfrm>
        </p:spPr>
        <p:txBody>
          <a:bodyPr/>
          <a:lstStyle/>
          <a:p>
            <a:r>
              <a:rPr lang="en-US" dirty="0" smtClean="0"/>
              <a:t>BUDGET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153400" cy="5334000"/>
          </a:xfrm>
        </p:spPr>
        <p:txBody>
          <a:bodyPr/>
          <a:lstStyle/>
          <a:p>
            <a:r>
              <a:rPr lang="en-US" dirty="0" smtClean="0"/>
              <a:t>After completion of  last year accounts  free balance  of current year is revised  as follows</a:t>
            </a:r>
          </a:p>
          <a:p>
            <a:r>
              <a:rPr lang="en-US" dirty="0" smtClean="0"/>
              <a:t> 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" y="1981200"/>
          <a:ext cx="8991600" cy="552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00"/>
                <a:gridCol w="6324600"/>
              </a:tblGrid>
              <a:tr h="387531">
                <a:tc>
                  <a:txBody>
                    <a:bodyPr/>
                    <a:lstStyle/>
                    <a:p>
                      <a:r>
                        <a:rPr lang="en-US" dirty="0" smtClean="0"/>
                        <a:t>PROCESS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DETAILS</a:t>
                      </a:r>
                      <a:endParaRPr lang="en-US" dirty="0"/>
                    </a:p>
                  </a:txBody>
                  <a:tcPr/>
                </a:tc>
              </a:tr>
              <a:tr h="3875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Budgeted opening balance of </a:t>
                      </a:r>
                      <a:r>
                        <a:rPr lang="en-US" baseline="0" dirty="0" smtClean="0"/>
                        <a:t> current </a:t>
                      </a:r>
                      <a:r>
                        <a:rPr lang="en-US" dirty="0" smtClean="0"/>
                        <a:t>year 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87531">
                <a:tc>
                  <a:txBody>
                    <a:bodyPr/>
                    <a:lstStyle/>
                    <a:p>
                      <a:r>
                        <a:rPr lang="en-US" dirty="0" smtClean="0"/>
                        <a:t>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Extra receipt  as compared budget </a:t>
                      </a:r>
                      <a:endParaRPr lang="en-US" dirty="0"/>
                    </a:p>
                  </a:txBody>
                  <a:tcPr/>
                </a:tc>
              </a:tr>
              <a:tr h="387531">
                <a:tc>
                  <a:txBody>
                    <a:bodyPr/>
                    <a:lstStyle/>
                    <a:p>
                      <a:r>
                        <a:rPr lang="en-US" dirty="0" smtClean="0"/>
                        <a:t>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Less expenditure as compared budget</a:t>
                      </a:r>
                      <a:endParaRPr lang="en-US" dirty="0"/>
                    </a:p>
                  </a:txBody>
                  <a:tcPr/>
                </a:tc>
              </a:tr>
              <a:tr h="387531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Less receipt  as compared budget </a:t>
                      </a:r>
                      <a:endParaRPr lang="en-US" dirty="0"/>
                    </a:p>
                  </a:txBody>
                  <a:tcPr/>
                </a:tc>
              </a:tr>
              <a:tr h="387531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Extra expenditure as compared budget</a:t>
                      </a:r>
                      <a:endParaRPr lang="en-US" dirty="0"/>
                    </a:p>
                  </a:txBody>
                  <a:tcPr/>
                </a:tc>
              </a:tr>
              <a:tr h="387531">
                <a:tc>
                  <a:txBody>
                    <a:bodyPr/>
                    <a:lstStyle/>
                    <a:p>
                      <a:r>
                        <a:rPr lang="en-US" dirty="0" smtClean="0"/>
                        <a:t>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Revised opening balance of current  year 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875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Final opening balance of  last year 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87531">
                <a:tc>
                  <a:txBody>
                    <a:bodyPr/>
                    <a:lstStyle/>
                    <a:p>
                      <a:r>
                        <a:rPr lang="en-US" dirty="0" smtClean="0"/>
                        <a:t>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Finalized receipt of last year </a:t>
                      </a:r>
                      <a:endParaRPr lang="en-US" dirty="0"/>
                    </a:p>
                  </a:txBody>
                  <a:tcPr/>
                </a:tc>
              </a:tr>
              <a:tr h="387531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Finalized expenditure of last year 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87531">
                <a:tc>
                  <a:txBody>
                    <a:bodyPr/>
                    <a:lstStyle/>
                    <a:p>
                      <a:r>
                        <a:rPr lang="en-US" dirty="0" smtClean="0"/>
                        <a:t>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Final closing balance of  last year 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BUDGET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Budget calendar  For PS budget preparation up to 15 </a:t>
            </a:r>
            <a:r>
              <a:rPr lang="en-US" dirty="0" err="1" smtClean="0"/>
              <a:t>th</a:t>
            </a:r>
            <a:r>
              <a:rPr lang="en-US" dirty="0" smtClean="0"/>
              <a:t> </a:t>
            </a:r>
            <a:r>
              <a:rPr lang="en-US" dirty="0" err="1" smtClean="0"/>
              <a:t>feb</a:t>
            </a:r>
            <a:r>
              <a:rPr lang="en-US" dirty="0" smtClean="0"/>
              <a:t> &amp; approval up to 25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 err="1" smtClean="0"/>
              <a:t>feb</a:t>
            </a:r>
            <a:endParaRPr lang="en-US" dirty="0" smtClean="0"/>
          </a:p>
          <a:p>
            <a:r>
              <a:rPr lang="en-US" dirty="0" smtClean="0"/>
              <a:t>Budget calendar  For ZP budget preparation up to 27 </a:t>
            </a:r>
            <a:r>
              <a:rPr lang="en-US" dirty="0" err="1" smtClean="0"/>
              <a:t>th</a:t>
            </a:r>
            <a:r>
              <a:rPr lang="en-US" dirty="0" smtClean="0"/>
              <a:t> </a:t>
            </a:r>
            <a:r>
              <a:rPr lang="en-US" dirty="0" err="1" smtClean="0"/>
              <a:t>feb</a:t>
            </a:r>
            <a:r>
              <a:rPr lang="en-US" dirty="0" smtClean="0"/>
              <a:t> &amp; approval up to 27</a:t>
            </a:r>
            <a:r>
              <a:rPr lang="en-US" baseline="30000" dirty="0" smtClean="0"/>
              <a:t>th</a:t>
            </a:r>
            <a:r>
              <a:rPr lang="en-US" dirty="0" smtClean="0"/>
              <a:t>  march</a:t>
            </a:r>
          </a:p>
          <a:p>
            <a:r>
              <a:rPr lang="en-US" dirty="0" smtClean="0"/>
              <a:t>Calculation of accurate Free balance of the start of the year is the foundation stone of current year revised budget   &amp; next year budget</a:t>
            </a:r>
          </a:p>
          <a:p>
            <a:r>
              <a:rPr lang="en-US" dirty="0" smtClean="0"/>
              <a:t> Minimum provisions foe specific dept- </a:t>
            </a:r>
          </a:p>
          <a:p>
            <a:r>
              <a:rPr lang="en-US" dirty="0" smtClean="0"/>
              <a:t>Social justice – 20% of specific tax receipt</a:t>
            </a:r>
          </a:p>
          <a:p>
            <a:r>
              <a:rPr lang="en-US" dirty="0" smtClean="0"/>
              <a:t>Women's  &amp; </a:t>
            </a:r>
            <a:r>
              <a:rPr lang="en-US" dirty="0" smtClean="0"/>
              <a:t>children development dept  10 % </a:t>
            </a:r>
            <a:r>
              <a:rPr lang="en-US" dirty="0" smtClean="0"/>
              <a:t>of specific tax </a:t>
            </a:r>
            <a:r>
              <a:rPr lang="en-US" dirty="0" smtClean="0"/>
              <a:t>receipt</a:t>
            </a:r>
          </a:p>
          <a:p>
            <a:r>
              <a:rPr lang="en-US" dirty="0" smtClean="0"/>
              <a:t>Physical disabled – 3% of total revenue </a:t>
            </a:r>
          </a:p>
          <a:p>
            <a:r>
              <a:rPr lang="en-US" dirty="0" smtClean="0"/>
              <a:t>Water supply  20 % of </a:t>
            </a:r>
            <a:r>
              <a:rPr lang="en-US" dirty="0" smtClean="0"/>
              <a:t>total </a:t>
            </a:r>
            <a:r>
              <a:rPr lang="en-US" dirty="0" smtClean="0"/>
              <a:t>revenue excluding water receipt 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r>
              <a:rPr lang="en-US" dirty="0" smtClean="0"/>
              <a:t>BUDGET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686800" cy="5410200"/>
          </a:xfrm>
        </p:spPr>
        <p:txBody>
          <a:bodyPr/>
          <a:lstStyle/>
          <a:p>
            <a:r>
              <a:rPr lang="en-US" dirty="0" smtClean="0"/>
              <a:t>Budget  Format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905000"/>
          <a:ext cx="60960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159173">
                <a:tc>
                  <a:txBody>
                    <a:bodyPr/>
                    <a:lstStyle/>
                    <a:p>
                      <a:r>
                        <a:rPr lang="en-US" dirty="0" smtClean="0"/>
                        <a:t>Receipt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Amounts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Expenditure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Amounts</a:t>
                      </a:r>
                      <a:endParaRPr lang="en-US" dirty="0"/>
                    </a:p>
                  </a:txBody>
                  <a:tcPr/>
                </a:tc>
              </a:tr>
              <a:tr h="159173">
                <a:tc>
                  <a:txBody>
                    <a:bodyPr/>
                    <a:lstStyle/>
                    <a:p>
                      <a:r>
                        <a:rPr lang="en-US" dirty="0" smtClean="0"/>
                        <a:t>Opening balance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173">
                <a:tc>
                  <a:txBody>
                    <a:bodyPr/>
                    <a:lstStyle/>
                    <a:p>
                      <a:r>
                        <a:rPr lang="en-US" dirty="0" smtClean="0"/>
                        <a:t>Revenue receipt of ZP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Revenue Expenditure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800</a:t>
                      </a:r>
                      <a:endParaRPr lang="en-US" dirty="0"/>
                    </a:p>
                  </a:txBody>
                  <a:tcPr/>
                </a:tc>
              </a:tr>
              <a:tr h="159173">
                <a:tc>
                  <a:txBody>
                    <a:bodyPr/>
                    <a:lstStyle/>
                    <a:p>
                      <a:r>
                        <a:rPr lang="en-US" dirty="0" smtClean="0"/>
                        <a:t> Revenue Total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dirty="0" smtClean="0"/>
                        <a:t>Revenue  exp Total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800</a:t>
                      </a:r>
                      <a:endParaRPr lang="en-US" dirty="0"/>
                    </a:p>
                  </a:txBody>
                  <a:tcPr/>
                </a:tc>
              </a:tr>
              <a:tr h="159173">
                <a:tc>
                  <a:txBody>
                    <a:bodyPr/>
                    <a:lstStyle/>
                    <a:p>
                      <a:r>
                        <a:rPr lang="en-US" dirty="0" smtClean="0"/>
                        <a:t>Capital receipt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Capital exp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400</a:t>
                      </a:r>
                      <a:endParaRPr lang="en-US" dirty="0"/>
                    </a:p>
                  </a:txBody>
                  <a:tcPr/>
                </a:tc>
              </a:tr>
              <a:tr h="1591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Remittances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Remittances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500</a:t>
                      </a:r>
                      <a:endParaRPr lang="en-US" dirty="0"/>
                    </a:p>
                  </a:txBody>
                  <a:tcPr/>
                </a:tc>
              </a:tr>
              <a:tr h="1591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Closing balance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300</a:t>
                      </a:r>
                      <a:endParaRPr lang="en-US" dirty="0"/>
                    </a:p>
                  </a:txBody>
                  <a:tcPr/>
                </a:tc>
              </a:tr>
              <a:tr h="1591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Reconciliation   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762000" y="2057400"/>
          <a:ext cx="8153399" cy="3899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911"/>
                <a:gridCol w="5209116"/>
                <a:gridCol w="1736372"/>
              </a:tblGrid>
              <a:tr h="425140">
                <a:tc>
                  <a:txBody>
                    <a:bodyPr/>
                    <a:lstStyle/>
                    <a:p>
                      <a:r>
                        <a:rPr lang="en-US" dirty="0" smtClean="0"/>
                        <a:t>PROCESS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Details </a:t>
                      </a:r>
                      <a:r>
                        <a:rPr lang="en-US" baseline="0" dirty="0" smtClean="0"/>
                        <a:t>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Amount</a:t>
                      </a:r>
                      <a:endParaRPr lang="en-US" dirty="0"/>
                    </a:p>
                  </a:txBody>
                  <a:tcPr/>
                </a:tc>
              </a:tr>
              <a:tr h="242937">
                <a:tc>
                  <a:txBody>
                    <a:bodyPr/>
                    <a:lstStyle/>
                    <a:p>
                      <a:r>
                        <a:rPr lang="en-US" dirty="0" smtClean="0"/>
                        <a:t>nil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Opening</a:t>
                      </a:r>
                      <a:r>
                        <a:rPr lang="en-US" baseline="0" dirty="0" smtClean="0"/>
                        <a:t> balance  as per bank pass book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242937">
                <a:tc>
                  <a:txBody>
                    <a:bodyPr/>
                    <a:lstStyle/>
                    <a:p>
                      <a:r>
                        <a:rPr lang="en-US" dirty="0" smtClean="0"/>
                        <a:t>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/>
                        <a:t>expenditure recorded by  bank but  not by FD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242937">
                <a:tc>
                  <a:txBody>
                    <a:bodyPr/>
                    <a:lstStyle/>
                    <a:p>
                      <a:r>
                        <a:rPr lang="en-US" dirty="0" smtClean="0"/>
                        <a:t>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Receipt</a:t>
                      </a:r>
                      <a:r>
                        <a:rPr lang="en-US" baseline="0" dirty="0" smtClean="0"/>
                        <a:t> recorded by ZP but not by bank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242937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expenditure incurred by FD but  not by bank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</a:tr>
              <a:tr h="425140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Receipt</a:t>
                      </a:r>
                      <a:r>
                        <a:rPr lang="en-US" baseline="0" dirty="0" smtClean="0"/>
                        <a:t> recorded by  bank but not by FD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70</a:t>
                      </a:r>
                      <a:endParaRPr lang="en-US" dirty="0"/>
                    </a:p>
                  </a:txBody>
                  <a:tcPr/>
                </a:tc>
              </a:tr>
              <a:tr h="242937">
                <a:tc>
                  <a:txBody>
                    <a:bodyPr/>
                    <a:lstStyle/>
                    <a:p>
                      <a:r>
                        <a:rPr lang="en-US" dirty="0" smtClean="0"/>
                        <a:t>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Computed</a:t>
                      </a:r>
                      <a:r>
                        <a:rPr lang="en-US" baseline="0" dirty="0" smtClean="0"/>
                        <a:t> balance of  </a:t>
                      </a:r>
                      <a:r>
                        <a:rPr lang="en-US" baseline="0" dirty="0" err="1" smtClean="0"/>
                        <a:t>FDcash</a:t>
                      </a:r>
                      <a:r>
                        <a:rPr lang="en-US" baseline="0" dirty="0" smtClean="0"/>
                        <a:t> book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120</a:t>
                      </a:r>
                      <a:endParaRPr lang="en-US" dirty="0"/>
                    </a:p>
                  </a:txBody>
                  <a:tcPr/>
                </a:tc>
              </a:tr>
              <a:tr h="242937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Actual balance of cash book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120</a:t>
                      </a:r>
                      <a:endParaRPr lang="en-US" dirty="0"/>
                    </a:p>
                  </a:txBody>
                  <a:tcPr/>
                </a:tc>
              </a:tr>
              <a:tr h="425140">
                <a:tc>
                  <a:txBody>
                    <a:bodyPr/>
                    <a:lstStyle/>
                    <a:p>
                      <a:r>
                        <a:rPr lang="en-US" dirty="0" smtClean="0"/>
                        <a:t>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Difference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</TotalTime>
  <Words>374</Words>
  <Application>Microsoft Office PowerPoint</Application>
  <PresentationFormat>On-screen Show (4:3)</PresentationFormat>
  <Paragraphs>97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ZP BUDGET -INTRODUCTION</vt:lpstr>
      <vt:lpstr>BUDGET PROCESS</vt:lpstr>
      <vt:lpstr>BUDGET PROCESS</vt:lpstr>
      <vt:lpstr>BUDGET PROCESS</vt:lpstr>
      <vt:lpstr>Reconciliation   </vt:lpstr>
      <vt:lpstr>BUDGET PROCESS</vt:lpstr>
      <vt:lpstr>BUDGET PROCESS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Acer1</dc:creator>
  <cp:lastModifiedBy>Acer1</cp:lastModifiedBy>
  <cp:revision>14</cp:revision>
  <dcterms:created xsi:type="dcterms:W3CDTF">2006-08-16T00:00:00Z</dcterms:created>
  <dcterms:modified xsi:type="dcterms:W3CDTF">2019-11-20T07:37:32Z</dcterms:modified>
</cp:coreProperties>
</file>