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C69F45-30BE-4D64-BEDE-74E8E5251384}" type="datetimeFigureOut">
              <a:rPr lang="en-US" smtClean="0"/>
              <a:pPr/>
              <a:t>11/20/2019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3B1F03-042A-44B2-A98D-BC065361E92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Zp</a:t>
            </a:r>
            <a:r>
              <a:rPr lang="en-US" dirty="0" smtClean="0"/>
              <a:t>/</a:t>
            </a:r>
            <a:r>
              <a:rPr lang="en-US" dirty="0" err="1" smtClean="0"/>
              <a:t>ps</a:t>
            </a:r>
            <a:r>
              <a:rPr lang="en-US" dirty="0" smtClean="0"/>
              <a:t> are legal bodies competent to handle  financial &amp; physical  activity .</a:t>
            </a:r>
          </a:p>
          <a:p>
            <a:r>
              <a:rPr lang="en-US" dirty="0" smtClean="0"/>
              <a:t>They came into existence &amp; governed by </a:t>
            </a:r>
            <a:r>
              <a:rPr lang="en-US" dirty="0" err="1" smtClean="0"/>
              <a:t>zp</a:t>
            </a:r>
            <a:r>
              <a:rPr lang="en-US" dirty="0" smtClean="0"/>
              <a:t> &amp; </a:t>
            </a:r>
            <a:r>
              <a:rPr lang="en-US" dirty="0" err="1" smtClean="0"/>
              <a:t>ps</a:t>
            </a:r>
            <a:r>
              <a:rPr lang="en-US" dirty="0" smtClean="0"/>
              <a:t> act 1961.</a:t>
            </a:r>
          </a:p>
          <a:p>
            <a:r>
              <a:rPr lang="en-US" dirty="0" smtClean="0"/>
              <a:t>Financial administration of  </a:t>
            </a:r>
            <a:r>
              <a:rPr lang="en-US" dirty="0" err="1" smtClean="0"/>
              <a:t>zp</a:t>
            </a:r>
            <a:r>
              <a:rPr lang="en-US" dirty="0" smtClean="0"/>
              <a:t> /</a:t>
            </a:r>
            <a:r>
              <a:rPr lang="en-US" dirty="0" err="1" smtClean="0"/>
              <a:t>ps</a:t>
            </a:r>
            <a:r>
              <a:rPr lang="en-US" dirty="0" smtClean="0"/>
              <a:t> is governed by </a:t>
            </a:r>
            <a:r>
              <a:rPr lang="en-US" dirty="0" err="1" smtClean="0"/>
              <a:t>zp</a:t>
            </a:r>
            <a:r>
              <a:rPr lang="en-US" dirty="0" smtClean="0"/>
              <a:t> &amp; </a:t>
            </a:r>
            <a:r>
              <a:rPr lang="en-US" dirty="0" err="1" smtClean="0"/>
              <a:t>ps</a:t>
            </a:r>
            <a:r>
              <a:rPr lang="en-US" dirty="0" smtClean="0"/>
              <a:t> account code 1968. In functions it is synonymous to MTR 1968 </a:t>
            </a:r>
          </a:p>
          <a:p>
            <a:r>
              <a:rPr lang="en-US" dirty="0" smtClean="0"/>
              <a:t>Even if CEO is head of </a:t>
            </a:r>
            <a:r>
              <a:rPr lang="en-US" dirty="0" err="1" smtClean="0"/>
              <a:t>zp</a:t>
            </a:r>
            <a:r>
              <a:rPr lang="en-US" dirty="0" smtClean="0"/>
              <a:t> administration ,CAFO is primarily responsible for  financial aspect of </a:t>
            </a:r>
            <a:r>
              <a:rPr lang="en-US" dirty="0" err="1" smtClean="0"/>
              <a:t>zp</a:t>
            </a:r>
            <a:r>
              <a:rPr lang="en-US" dirty="0" smtClean="0"/>
              <a:t> &amp; </a:t>
            </a:r>
            <a:r>
              <a:rPr lang="en-US" dirty="0" err="1" smtClean="0"/>
              <a:t>ps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procedure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Zp</a:t>
            </a:r>
            <a:r>
              <a:rPr lang="en-US" dirty="0" smtClean="0"/>
              <a:t> To prepare &amp; sanction budget of its own fund u/s 137 of act .</a:t>
            </a:r>
          </a:p>
          <a:p>
            <a:r>
              <a:rPr lang="en-US" dirty="0" smtClean="0"/>
              <a:t>Revise budget /appropriation u/s 138 of act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Chief Accounts &amp; Finance Officer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Cafo</a:t>
            </a:r>
            <a:r>
              <a:rPr lang="en-US" dirty="0" smtClean="0"/>
              <a:t> is backbone of financial administrations </a:t>
            </a:r>
          </a:p>
          <a:p>
            <a:r>
              <a:rPr lang="en-US" dirty="0" err="1" smtClean="0"/>
              <a:t>Cafo’s</a:t>
            </a:r>
            <a:r>
              <a:rPr lang="en-US" dirty="0" smtClean="0"/>
              <a:t> duties are elaborated in schedule one of </a:t>
            </a:r>
            <a:r>
              <a:rPr lang="en-US" dirty="0" err="1" smtClean="0"/>
              <a:t>zp</a:t>
            </a:r>
            <a:r>
              <a:rPr lang="en-US" dirty="0" smtClean="0"/>
              <a:t> &amp; </a:t>
            </a:r>
            <a:r>
              <a:rPr lang="en-US" dirty="0" err="1" smtClean="0"/>
              <a:t>ps</a:t>
            </a:r>
            <a:r>
              <a:rPr lang="en-US" dirty="0" smtClean="0"/>
              <a:t> account code 1968. His duties are broadly classified as follows </a:t>
            </a:r>
          </a:p>
          <a:p>
            <a:r>
              <a:rPr lang="en-US" dirty="0" smtClean="0"/>
              <a:t>        1) Financial advisor </a:t>
            </a:r>
          </a:p>
          <a:p>
            <a:r>
              <a:rPr lang="en-US" dirty="0" smtClean="0"/>
              <a:t>        2) budget controller</a:t>
            </a:r>
          </a:p>
          <a:p>
            <a:r>
              <a:rPr lang="en-US" dirty="0" smtClean="0"/>
              <a:t>        3) Drawing In disbursement officer   </a:t>
            </a:r>
          </a:p>
          <a:p>
            <a:r>
              <a:rPr lang="en-US" dirty="0" smtClean="0"/>
              <a:t>        4) primary auditor </a:t>
            </a:r>
          </a:p>
          <a:p>
            <a:r>
              <a:rPr lang="en-US" dirty="0" smtClean="0"/>
              <a:t>        5) receiving &amp; paying authority for  </a:t>
            </a:r>
            <a:r>
              <a:rPr lang="en-US" dirty="0" err="1" smtClean="0"/>
              <a:t>Zp</a:t>
            </a:r>
            <a:r>
              <a:rPr lang="en-US" dirty="0" smtClean="0"/>
              <a:t> funds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set up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Cafo</a:t>
            </a:r>
            <a:r>
              <a:rPr lang="en-US" dirty="0" smtClean="0"/>
              <a:t> is head of finance department u/ s 99 of act  &amp; he is also given status of head of office. </a:t>
            </a:r>
          </a:p>
          <a:p>
            <a:r>
              <a:rPr lang="en-US" dirty="0" smtClean="0"/>
              <a:t>For every </a:t>
            </a:r>
            <a:r>
              <a:rPr lang="en-US" dirty="0" err="1" smtClean="0"/>
              <a:t>ps</a:t>
            </a:r>
            <a:r>
              <a:rPr lang="en-US" dirty="0" smtClean="0"/>
              <a:t> account branch works under BDO’s administrative control  &amp; </a:t>
            </a:r>
            <a:r>
              <a:rPr lang="en-US" dirty="0" err="1" smtClean="0"/>
              <a:t>cafo’s</a:t>
            </a:r>
            <a:r>
              <a:rPr lang="en-US" dirty="0" smtClean="0"/>
              <a:t> functional control </a:t>
            </a:r>
          </a:p>
          <a:p>
            <a:r>
              <a:rPr lang="en-US" dirty="0" smtClean="0"/>
              <a:t>AAO /JAO  are posted under each HOD to look after financial maters  of concerned dept .</a:t>
            </a:r>
          </a:p>
          <a:p>
            <a:r>
              <a:rPr lang="en-US" dirty="0" err="1" smtClean="0"/>
              <a:t>Cafo</a:t>
            </a:r>
            <a:r>
              <a:rPr lang="en-US" dirty="0" smtClean="0"/>
              <a:t> discharge his duties with administrative set up of finance department ,account branch at </a:t>
            </a:r>
            <a:r>
              <a:rPr lang="en-US" dirty="0" err="1" smtClean="0"/>
              <a:t>ps</a:t>
            </a:r>
            <a:r>
              <a:rPr lang="en-US" dirty="0" smtClean="0"/>
              <a:t> &amp; AAO /JAO posted in other departmental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Types of accounts maintained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Types of accounts  </a:t>
            </a:r>
          </a:p>
          <a:p>
            <a:r>
              <a:rPr lang="en-US" dirty="0" smtClean="0"/>
              <a:t> District fund u/s 100 of </a:t>
            </a:r>
            <a:r>
              <a:rPr lang="en-US" dirty="0" err="1" smtClean="0"/>
              <a:t>Zp</a:t>
            </a:r>
            <a:r>
              <a:rPr lang="en-US" dirty="0" smtClean="0"/>
              <a:t> act </a:t>
            </a:r>
          </a:p>
          <a:p>
            <a:r>
              <a:rPr lang="en-US" dirty="0" smtClean="0"/>
              <a:t>Agency fund  u/s 123 of </a:t>
            </a:r>
            <a:r>
              <a:rPr lang="en-US" dirty="0" err="1" smtClean="0"/>
              <a:t>zo</a:t>
            </a:r>
            <a:r>
              <a:rPr lang="en-US" dirty="0" smtClean="0"/>
              <a:t> act </a:t>
            </a:r>
          </a:p>
          <a:p>
            <a:r>
              <a:rPr lang="en-US" dirty="0" err="1" smtClean="0"/>
              <a:t>Zp</a:t>
            </a:r>
            <a:r>
              <a:rPr lang="en-US" dirty="0" smtClean="0"/>
              <a:t> ‘s own fund </a:t>
            </a:r>
          </a:p>
          <a:p>
            <a:r>
              <a:rPr lang="en-US" dirty="0" smtClean="0"/>
              <a:t>Accounts  maintained under finance commission </a:t>
            </a:r>
          </a:p>
          <a:p>
            <a:r>
              <a:rPr lang="en-US" dirty="0" smtClean="0"/>
              <a:t>MP /MLA/MLC accounts  </a:t>
            </a:r>
          </a:p>
          <a:p>
            <a:r>
              <a:rPr lang="en-US" dirty="0" smtClean="0"/>
              <a:t>Accounts  created for specific  purpose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of receipt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Cess</a:t>
            </a:r>
            <a:r>
              <a:rPr lang="en-US" dirty="0" smtClean="0"/>
              <a:t> &amp; additional </a:t>
            </a:r>
            <a:r>
              <a:rPr lang="en-US" dirty="0" err="1" smtClean="0"/>
              <a:t>cess</a:t>
            </a:r>
            <a:r>
              <a:rPr lang="en-US" dirty="0" smtClean="0"/>
              <a:t> on land revenue u/s 144.( </a:t>
            </a:r>
            <a:r>
              <a:rPr lang="en-US" dirty="0" err="1" smtClean="0"/>
              <a:t>cess</a:t>
            </a:r>
            <a:r>
              <a:rPr lang="en-US" dirty="0" smtClean="0"/>
              <a:t> max limit 200% &amp; additional </a:t>
            </a:r>
            <a:r>
              <a:rPr lang="en-US" dirty="0" err="1" smtClean="0"/>
              <a:t>cess</a:t>
            </a:r>
            <a:r>
              <a:rPr lang="en-US" dirty="0" smtClean="0"/>
              <a:t> max limit 500% of land revenue ) ZP may send proposal for additional </a:t>
            </a:r>
            <a:r>
              <a:rPr lang="en-US" dirty="0" err="1" smtClean="0"/>
              <a:t>cess</a:t>
            </a:r>
            <a:r>
              <a:rPr lang="en-US" dirty="0" smtClean="0"/>
              <a:t> to government u/s 155 of act </a:t>
            </a:r>
          </a:p>
          <a:p>
            <a:r>
              <a:rPr lang="en-US" dirty="0" err="1" smtClean="0"/>
              <a:t>Cess</a:t>
            </a:r>
            <a:r>
              <a:rPr lang="en-US" dirty="0" smtClean="0"/>
              <a:t> on water duty  U/s 146 .(20% of water duty charged )</a:t>
            </a:r>
          </a:p>
          <a:p>
            <a:r>
              <a:rPr lang="en-US" dirty="0" smtClean="0"/>
              <a:t>Royalty on minor mineral u/s 156 . (5 % )</a:t>
            </a:r>
          </a:p>
          <a:p>
            <a:r>
              <a:rPr lang="en-US" dirty="0" err="1" smtClean="0"/>
              <a:t>Cess</a:t>
            </a:r>
            <a:r>
              <a:rPr lang="en-US" dirty="0" smtClean="0"/>
              <a:t> on stamp duty u/s 158 of act .(1% of property value )</a:t>
            </a:r>
          </a:p>
          <a:p>
            <a:r>
              <a:rPr lang="en-US" dirty="0" smtClean="0"/>
              <a:t>Matching grants  to additional </a:t>
            </a:r>
            <a:r>
              <a:rPr lang="en-US" dirty="0" err="1" smtClean="0"/>
              <a:t>cess</a:t>
            </a:r>
            <a:r>
              <a:rPr lang="en-US" dirty="0" smtClean="0"/>
              <a:t> on land revenue u/s 185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of receipt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ZP has right to impose tax  u/s 157 for list specified in said section .</a:t>
            </a:r>
          </a:p>
          <a:p>
            <a:r>
              <a:rPr lang="en-US" dirty="0" smtClean="0"/>
              <a:t>Share of income from forest  u/s 181 of act .( 7 % of value )</a:t>
            </a:r>
          </a:p>
          <a:p>
            <a:r>
              <a:rPr lang="en-US" dirty="0" smtClean="0"/>
              <a:t>Grants for scheme transferred u/s 100given u/s 182 .( purposive grants ) </a:t>
            </a:r>
          </a:p>
          <a:p>
            <a:r>
              <a:rPr lang="en-US" dirty="0" smtClean="0"/>
              <a:t>Establishment grants u/s 183 </a:t>
            </a:r>
          </a:p>
          <a:p>
            <a:r>
              <a:rPr lang="en-US" dirty="0" smtClean="0"/>
              <a:t>Grants under specific scheme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Powers of competent authorities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Powers &amp; duties of ZP President  u/s 54</a:t>
            </a:r>
          </a:p>
          <a:p>
            <a:r>
              <a:rPr lang="en-US" dirty="0" smtClean="0"/>
              <a:t>Powers &amp; duties of ZP vice President  u/s 55</a:t>
            </a:r>
          </a:p>
          <a:p>
            <a:r>
              <a:rPr lang="en-US" dirty="0" smtClean="0"/>
              <a:t>Powers &amp; duties of PS  President  u/s 76</a:t>
            </a:r>
          </a:p>
          <a:p>
            <a:r>
              <a:rPr lang="en-US" dirty="0" smtClean="0"/>
              <a:t>Powers &amp; duties of ZP committee   u/s 91</a:t>
            </a:r>
          </a:p>
          <a:p>
            <a:r>
              <a:rPr lang="en-US" dirty="0" smtClean="0"/>
              <a:t>Powers &amp; duties of ZP CEO   u/s 95</a:t>
            </a:r>
          </a:p>
          <a:p>
            <a:r>
              <a:rPr lang="en-US" dirty="0" smtClean="0"/>
              <a:t>Powers &amp; duties of BDO   u/s 98</a:t>
            </a:r>
          </a:p>
          <a:p>
            <a:r>
              <a:rPr lang="en-US" dirty="0" smtClean="0"/>
              <a:t>Powers &amp; duties of HOD u/s 99</a:t>
            </a:r>
          </a:p>
          <a:p>
            <a:r>
              <a:rPr lang="en-US" dirty="0" smtClean="0"/>
              <a:t>Powers &amp; duties of ZP u/s 100 &amp; 106</a:t>
            </a:r>
          </a:p>
          <a:p>
            <a:r>
              <a:rPr lang="en-US" dirty="0" smtClean="0"/>
              <a:t>Powers &amp; duties of PS  u/s 101 &amp; 108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Powers of competent authorities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Powers &amp; duties of ZP  committee  u/s 109</a:t>
            </a:r>
          </a:p>
          <a:p>
            <a:r>
              <a:rPr lang="en-US" dirty="0" smtClean="0"/>
              <a:t>Agency scheme  u/s 123</a:t>
            </a:r>
          </a:p>
          <a:p>
            <a:r>
              <a:rPr lang="en-US" dirty="0" smtClean="0"/>
              <a:t> power of ZP to give sanction u/s 125 (administrative sanction )</a:t>
            </a:r>
          </a:p>
          <a:p>
            <a:r>
              <a:rPr lang="en-US" dirty="0" smtClean="0"/>
              <a:t>Sanctions to tender  u/s 126</a:t>
            </a:r>
          </a:p>
          <a:p>
            <a:r>
              <a:rPr lang="en-US" dirty="0" smtClean="0"/>
              <a:t>Maintain district fund u/s 130</a:t>
            </a:r>
          </a:p>
          <a:p>
            <a:r>
              <a:rPr lang="en-US" dirty="0" smtClean="0"/>
              <a:t>Maintain special  fund u/s 131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financial provision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Expenditure to be made out of district fund u/s 133</a:t>
            </a:r>
          </a:p>
          <a:p>
            <a:r>
              <a:rPr lang="en-US" dirty="0" smtClean="0"/>
              <a:t>Format of ZP account to be prescribe by state u/s135 of act </a:t>
            </a:r>
          </a:p>
          <a:p>
            <a:r>
              <a:rPr lang="en-US" dirty="0" smtClean="0"/>
              <a:t>Abstract of account to be sanction by finance /standing committee  &amp; general body u/s 136</a:t>
            </a:r>
          </a:p>
          <a:p>
            <a:r>
              <a:rPr lang="en-US" dirty="0" smtClean="0"/>
              <a:t>Right of government to frame the rule u/s 274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461</TotalTime>
  <Words>599</Words>
  <Application>Microsoft Office PowerPoint</Application>
  <PresentationFormat>On-screen Show (4:3)</PresentationFormat>
  <Paragraphs>71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Flow</vt:lpstr>
      <vt:lpstr>Introduction</vt:lpstr>
      <vt:lpstr>Chief Accounts &amp; Finance Officer </vt:lpstr>
      <vt:lpstr>Organizational set up </vt:lpstr>
      <vt:lpstr>Types of accounts maintained </vt:lpstr>
      <vt:lpstr>Source of receipt </vt:lpstr>
      <vt:lpstr>Source of receipt </vt:lpstr>
      <vt:lpstr>Powers of competent authorities </vt:lpstr>
      <vt:lpstr>Powers of competent authorities </vt:lpstr>
      <vt:lpstr>Other financial provision </vt:lpstr>
      <vt:lpstr>Budget procedure 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Sr .Accounts officer</dc:creator>
  <cp:lastModifiedBy>Acer1</cp:lastModifiedBy>
  <cp:revision>48</cp:revision>
  <dcterms:created xsi:type="dcterms:W3CDTF">2016-01-02T05:45:45Z</dcterms:created>
  <dcterms:modified xsi:type="dcterms:W3CDTF">2019-11-20T05:14:00Z</dcterms:modified>
</cp:coreProperties>
</file>