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272" r:id="rId2"/>
    <p:sldId id="273" r:id="rId3"/>
    <p:sldId id="274" r:id="rId4"/>
    <p:sldId id="257" r:id="rId5"/>
    <p:sldId id="258" r:id="rId6"/>
    <p:sldId id="259" r:id="rId7"/>
    <p:sldId id="276" r:id="rId8"/>
    <p:sldId id="260" r:id="rId9"/>
    <p:sldId id="261" r:id="rId10"/>
    <p:sldId id="262" r:id="rId11"/>
    <p:sldId id="263" r:id="rId12"/>
    <p:sldId id="275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2" d="100"/>
          <a:sy n="72" d="100"/>
        </p:scale>
        <p:origin x="-10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16591F-817C-42DC-B02F-AA20A960B7ED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E546F0-67C9-4A51-979D-4A8157977D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546F0-67C9-4A51-979D-4A8157977D72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9B8AAFE-F413-4AD5-802A-F694514C4597}" type="datetimeFigureOut">
              <a:rPr lang="en-US" smtClean="0"/>
              <a:pPr/>
              <a:t>10/3/2015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584DDC-CE69-4188-8B3D-668CCA39D4A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ZP ACCOUNT CODE 1968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Published under authority  of  section 274(1) of ZP &amp; PS act 1961</a:t>
            </a:r>
          </a:p>
          <a:p>
            <a:pPr>
              <a:buNone/>
            </a:pPr>
            <a:r>
              <a:rPr lang="en-US" dirty="0" smtClean="0"/>
              <a:t>Broad outline .</a:t>
            </a:r>
          </a:p>
          <a:p>
            <a:pPr>
              <a:buNone/>
            </a:pPr>
            <a:r>
              <a:rPr lang="en-US" dirty="0" smtClean="0"/>
              <a:t>Number of chapter -7</a:t>
            </a:r>
          </a:p>
          <a:p>
            <a:pPr>
              <a:buNone/>
            </a:pPr>
            <a:r>
              <a:rPr lang="en-US" dirty="0" smtClean="0"/>
              <a:t>Number of rule -248</a:t>
            </a:r>
          </a:p>
          <a:p>
            <a:pPr>
              <a:buNone/>
            </a:pPr>
            <a:r>
              <a:rPr lang="en-US" dirty="0" smtClean="0"/>
              <a:t>No of appendix -12 </a:t>
            </a:r>
          </a:p>
          <a:p>
            <a:pPr>
              <a:buNone/>
            </a:pPr>
            <a:r>
              <a:rPr lang="en-US" dirty="0" smtClean="0"/>
              <a:t>No of forms -91 + app 1 to 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_2 common principle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35563"/>
          </a:xfrm>
        </p:spPr>
        <p:txBody>
          <a:bodyPr/>
          <a:lstStyle/>
          <a:p>
            <a:pPr>
              <a:buNone/>
            </a:pPr>
            <a:r>
              <a:rPr lang="en-US" sz="2000" dirty="0" smtClean="0">
                <a:solidFill>
                  <a:srgbClr val="00B050"/>
                </a:solidFill>
              </a:rPr>
              <a:t>Claim submission / Bill checking </a:t>
            </a:r>
          </a:p>
          <a:p>
            <a:pPr>
              <a:buNone/>
            </a:pPr>
            <a:r>
              <a:rPr lang="en-US" sz="2000" dirty="0" smtClean="0"/>
              <a:t>51 : Third party to submit bill in proper format along with receipt . Employee bills to be prepared by office .HOD to maintain bill register in </a:t>
            </a:r>
            <a:r>
              <a:rPr lang="en-US" sz="2000" dirty="0" smtClean="0">
                <a:solidFill>
                  <a:srgbClr val="00B050"/>
                </a:solidFill>
              </a:rPr>
              <a:t>Form -12 </a:t>
            </a:r>
            <a:r>
              <a:rPr lang="en-US" sz="2000" dirty="0" smtClean="0">
                <a:solidFill>
                  <a:srgbClr val="00B050"/>
                </a:solidFill>
              </a:rPr>
              <a:t>.</a:t>
            </a:r>
            <a:r>
              <a:rPr lang="en-US" sz="2000" dirty="0" smtClean="0"/>
              <a:t>      </a:t>
            </a:r>
            <a:r>
              <a:rPr lang="en-US" sz="2000" dirty="0" smtClean="0"/>
              <a:t>Bill shall be checked by FD /acct branch  and if found correct be presented before CAFO /BDO for payment  They shall also maintain register in </a:t>
            </a:r>
            <a:r>
              <a:rPr lang="en-US" sz="2000" dirty="0" smtClean="0"/>
              <a:t>   </a:t>
            </a:r>
            <a:r>
              <a:rPr lang="en-US" sz="2000" dirty="0" smtClean="0"/>
              <a:t>Form -12 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52 : payment through cheque 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53 : Defacement of paid voucher &amp; precaution  regarding  second copy of bill 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54 : HOD to submit abstract of pending bill every months to CAFO 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Chapter _2 compilation of accounts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4800600"/>
          </a:xfrm>
        </p:spPr>
        <p:txBody>
          <a:bodyPr>
            <a:normAutofit lnSpcReduction="10000"/>
          </a:bodyPr>
          <a:lstStyle/>
          <a:p>
            <a:pPr marL="463550" indent="-463550">
              <a:buNone/>
            </a:pP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Compilation of accounts </a:t>
            </a:r>
          </a:p>
          <a:p>
            <a:pPr marL="463550" indent="-463550">
              <a:buNone/>
            </a:pPr>
            <a:r>
              <a:rPr lang="en-US" sz="2000" dirty="0" smtClean="0"/>
              <a:t>55 : All receipt to be recorded in Form -13  . Every MH shall have separate pages.  Every day this form shall be verified with Cash book  ( </a:t>
            </a:r>
            <a:r>
              <a:rPr lang="en-US" sz="2000" dirty="0" smtClean="0">
                <a:solidFill>
                  <a:srgbClr val="00B050"/>
                </a:solidFill>
              </a:rPr>
              <a:t>Form -7</a:t>
            </a:r>
            <a:r>
              <a:rPr lang="en-US" sz="2000" dirty="0" smtClean="0"/>
              <a:t> ) Receipt shall be classified according to sub / minor head . Daily &amp; progressive total shall be taken .At the end of months all transfer entry shall be carried out .AAO shall verify daily total /progressive total daily .</a:t>
            </a:r>
          </a:p>
          <a:p>
            <a:pPr marL="463550" indent="-463550">
              <a:buNone/>
            </a:pPr>
            <a:r>
              <a:rPr lang="en-US" sz="2000" dirty="0" smtClean="0"/>
              <a:t>      This register shall be presented before AO /BDO by 15 </a:t>
            </a:r>
            <a:r>
              <a:rPr lang="en-US" sz="2000" dirty="0" err="1" smtClean="0"/>
              <a:t>th</a:t>
            </a:r>
            <a:r>
              <a:rPr lang="en-US" sz="2000" dirty="0" smtClean="0"/>
              <a:t> of next months  </a:t>
            </a:r>
          </a:p>
          <a:p>
            <a:pPr marL="463550" indent="-463550">
              <a:buNone/>
            </a:pPr>
            <a:r>
              <a:rPr lang="en-US" sz="2000" dirty="0" smtClean="0"/>
              <a:t>      It shall also be presented to CAFO  along with monthly account . Monthly compilation shall be finished  by 5 </a:t>
            </a:r>
            <a:r>
              <a:rPr lang="en-US" sz="2000" dirty="0" err="1" smtClean="0"/>
              <a:t>th</a:t>
            </a:r>
            <a:r>
              <a:rPr lang="en-US" sz="2000" dirty="0" smtClean="0"/>
              <a:t> of  next months </a:t>
            </a:r>
          </a:p>
          <a:p>
            <a:pPr marL="463550" indent="-463550">
              <a:buNone/>
            </a:pPr>
            <a:r>
              <a:rPr lang="en-US" sz="2000" dirty="0" smtClean="0"/>
              <a:t>56 : all payments to be recorded in payment side of cash book. Voucher number shall be given to all payments </a:t>
            </a:r>
          </a:p>
          <a:p>
            <a:pPr marL="463550" indent="-463550">
              <a:buNone/>
            </a:pPr>
            <a:r>
              <a:rPr lang="en-US" sz="2000" dirty="0" smtClean="0"/>
              <a:t>57 : </a:t>
            </a:r>
            <a:r>
              <a:rPr lang="en-US" sz="2000" dirty="0" smtClean="0">
                <a:solidFill>
                  <a:srgbClr val="00B050"/>
                </a:solidFill>
              </a:rPr>
              <a:t>Form -7</a:t>
            </a:r>
            <a:r>
              <a:rPr lang="en-US" sz="2000" dirty="0" smtClean="0"/>
              <a:t> shall be used as cash book of FD /Accounts branch.  All transaction shall be recorded in  Form -7. All HOD shall maintain cash book in </a:t>
            </a:r>
            <a:r>
              <a:rPr lang="en-US" sz="2000" dirty="0" smtClean="0">
                <a:solidFill>
                  <a:srgbClr val="00B050"/>
                </a:solidFill>
              </a:rPr>
              <a:t>Form -4</a:t>
            </a:r>
            <a:r>
              <a:rPr lang="en-US" sz="2000" dirty="0" smtClean="0"/>
              <a:t> &amp; reconciled it with </a:t>
            </a:r>
            <a:r>
              <a:rPr lang="en-US" sz="2000" dirty="0" smtClean="0">
                <a:solidFill>
                  <a:srgbClr val="00B050"/>
                </a:solidFill>
              </a:rPr>
              <a:t>Form -13</a:t>
            </a:r>
            <a:r>
              <a:rPr lang="en-US" sz="2000" dirty="0" smtClean="0"/>
              <a:t>for receipt &amp; </a:t>
            </a:r>
            <a:r>
              <a:rPr lang="en-US" sz="2000" dirty="0" smtClean="0">
                <a:solidFill>
                  <a:srgbClr val="00B050"/>
                </a:solidFill>
              </a:rPr>
              <a:t>form -14  </a:t>
            </a:r>
            <a:r>
              <a:rPr lang="en-US" sz="2000" dirty="0" smtClean="0"/>
              <a:t>for payment of FD/ Accounts branch 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_2 compilation of accounts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00B050"/>
                </a:solidFill>
              </a:rPr>
              <a:t>Compilation of accounts </a:t>
            </a:r>
          </a:p>
          <a:p>
            <a:pPr>
              <a:buNone/>
            </a:pPr>
            <a:r>
              <a:rPr lang="en-US" sz="2000" dirty="0" smtClean="0"/>
              <a:t>58 : daily payment to be recorded in </a:t>
            </a:r>
            <a:r>
              <a:rPr lang="en-US" sz="2000" dirty="0" smtClean="0">
                <a:solidFill>
                  <a:srgbClr val="00B050"/>
                </a:solidFill>
              </a:rPr>
              <a:t>form 14</a:t>
            </a:r>
            <a:r>
              <a:rPr lang="en-US" sz="2000" dirty="0" smtClean="0"/>
              <a:t>. daily total of each MH shall be taken   .monthly total and yearly progressive shall also be taken . Accountant shall verify such total daily . It shall be placed before AO/ BDO  on 15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&amp; last date of month for verification .compilation shall be completed before 5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of next months  it shall also be placed before CAFO every months .compilation sheet in form 15 shall be prepared in four copies .Finance department to verify it &amp; submit third copy to HOD for reconciliation .  HOD shall prepare reconciliation sheet in form 16. On receiving </a:t>
            </a:r>
            <a:r>
              <a:rPr lang="en-US" sz="2000" dirty="0" smtClean="0">
                <a:solidFill>
                  <a:srgbClr val="00B050"/>
                </a:solidFill>
              </a:rPr>
              <a:t>form 16 </a:t>
            </a:r>
            <a:r>
              <a:rPr lang="en-US" sz="2000" dirty="0" smtClean="0"/>
              <a:t>finance department  shall make suitable correction in next month  account  &amp; inform it to HOD through next months </a:t>
            </a:r>
            <a:endParaRPr lang="en-US" sz="2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sz="2000" dirty="0" smtClean="0"/>
              <a:t>59: For correction  entry  register in form 17 shall be maintained .form 18 shall be used for correction entry .</a:t>
            </a:r>
          </a:p>
          <a:p>
            <a:pPr>
              <a:buNone/>
            </a:pPr>
            <a:r>
              <a:rPr lang="en-US" sz="2000" dirty="0" smtClean="0"/>
              <a:t>60)Monthly account of ZP shall be maintained inform 19 (MASS 1 )&amp; yearly account in form 20 (MASS 2) 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Chapter _5 construction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686800" cy="56388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Common Principle </a:t>
            </a:r>
          </a:p>
          <a:p>
            <a:pPr marL="458788" indent="-273050">
              <a:buNone/>
            </a:pPr>
            <a:r>
              <a:rPr lang="en-US" sz="2000" dirty="0" smtClean="0"/>
              <a:t>99 : Executive /Deputy engineer responsible for Execution &amp; superintendence of works .</a:t>
            </a:r>
          </a:p>
          <a:p>
            <a:pPr marL="458788" indent="-273050">
              <a:buNone/>
            </a:pPr>
            <a:r>
              <a:rPr lang="en-US" sz="2000" dirty="0" smtClean="0"/>
              <a:t>100 : Maintain register in </a:t>
            </a:r>
            <a:r>
              <a:rPr lang="en-US" sz="2000" dirty="0" smtClean="0">
                <a:solidFill>
                  <a:srgbClr val="00B050"/>
                </a:solidFill>
              </a:rPr>
              <a:t>form 42 </a:t>
            </a:r>
            <a:r>
              <a:rPr lang="en-US" sz="2000" dirty="0" smtClean="0"/>
              <a:t>for all works </a:t>
            </a:r>
          </a:p>
          <a:p>
            <a:pPr marL="458788" indent="-273050">
              <a:buNone/>
            </a:pPr>
            <a:r>
              <a:rPr lang="en-US" sz="2000" dirty="0" smtClean="0"/>
              <a:t>101 : Budgetary provision shall be made before starting works .repair works be given priority over new works .</a:t>
            </a:r>
          </a:p>
          <a:p>
            <a:pPr marL="458788" indent="-273050">
              <a:buNone/>
            </a:pPr>
            <a:r>
              <a:rPr lang="en-US" sz="2000" dirty="0" smtClean="0"/>
              <a:t>102 : E.E to prepare budget for  repair works in January .</a:t>
            </a:r>
          </a:p>
          <a:p>
            <a:pPr marL="458788" indent="-273050">
              <a:buNone/>
            </a:pPr>
            <a:r>
              <a:rPr lang="en-US" sz="2000" dirty="0" smtClean="0"/>
              <a:t>103 : Administrative &amp; technical sanction to be valid for 5 year  .</a:t>
            </a:r>
          </a:p>
          <a:p>
            <a:pPr marL="458788" indent="-273050">
              <a:buNone/>
            </a:pPr>
            <a:r>
              <a:rPr lang="en-US" sz="2000" dirty="0" smtClean="0"/>
              <a:t>104: Budget to be valid for current year but in next year budget  all previous years incomplete works shall be incorporated .</a:t>
            </a:r>
          </a:p>
          <a:p>
            <a:pPr marL="458788" indent="-273050">
              <a:buNone/>
            </a:pPr>
            <a:r>
              <a:rPr lang="en-US" sz="2000" dirty="0" smtClean="0"/>
              <a:t>105 :Standing  committee is empowered to finalize DSR</a:t>
            </a:r>
          </a:p>
          <a:p>
            <a:pPr marL="458788" indent="-273050">
              <a:buNone/>
            </a:pPr>
            <a:r>
              <a:rPr lang="en-US" sz="2000" dirty="0" smtClean="0"/>
              <a:t>106: Works shall be started only after competent authority gives Technical /administrative sanction ,budgetary provision is made ,works order is issued . 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r>
              <a:rPr lang="en-US" dirty="0" smtClean="0"/>
              <a:t>Chapter _5 construction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915400" cy="4770120"/>
          </a:xfrm>
        </p:spPr>
        <p:txBody>
          <a:bodyPr>
            <a:normAutofit/>
          </a:bodyPr>
          <a:lstStyle/>
          <a:p>
            <a:pPr marL="622300" indent="-622300">
              <a:buNone/>
            </a:pPr>
            <a:r>
              <a:rPr lang="en-US" sz="2000" dirty="0" smtClean="0"/>
              <a:t>107 : Detail estimate to be prepared only after administrative sanction is given by competent authority .</a:t>
            </a:r>
          </a:p>
          <a:p>
            <a:pPr marL="622300" indent="-622300">
              <a:buNone/>
            </a:pPr>
            <a:r>
              <a:rPr lang="en-US" sz="2000" dirty="0" smtClean="0"/>
              <a:t>109: estimate normally in state government format .</a:t>
            </a:r>
          </a:p>
          <a:p>
            <a:pPr marL="622300" indent="-622300">
              <a:buNone/>
            </a:pPr>
            <a:r>
              <a:rPr lang="en-US" sz="2000" dirty="0" smtClean="0"/>
              <a:t>110 :Estimate may contain contingent expenditure provision up to  5 % of total  estimate</a:t>
            </a:r>
          </a:p>
          <a:p>
            <a:pPr marL="622300" indent="-622300">
              <a:buNone/>
            </a:pPr>
            <a:r>
              <a:rPr lang="en-US" sz="2000" dirty="0" smtClean="0"/>
              <a:t>111:Repair &amp; maintenance include  Taxes &amp; security labor charges  .</a:t>
            </a:r>
          </a:p>
          <a:p>
            <a:pPr marL="622300" indent="-622300">
              <a:buNone/>
            </a:pPr>
            <a:r>
              <a:rPr lang="en-US" sz="2000" dirty="0" smtClean="0"/>
              <a:t>112 &amp; 113 : Repair estimate of road &amp; building .</a:t>
            </a:r>
          </a:p>
          <a:p>
            <a:pPr marL="622300" indent="-622300">
              <a:buNone/>
            </a:pPr>
            <a:r>
              <a:rPr lang="en-US" sz="2000" dirty="0" smtClean="0"/>
              <a:t>114 : If estimate increase  more than 10 &amp; then revise A .S / T.S shall be take</a:t>
            </a:r>
          </a:p>
          <a:p>
            <a:pPr marL="622300" indent="-622300">
              <a:buNone/>
            </a:pPr>
            <a:r>
              <a:rPr lang="en-US" sz="2000" dirty="0" smtClean="0"/>
              <a:t>115: If A .S / T.S  get lapsed  new estimate shall be made .</a:t>
            </a:r>
          </a:p>
          <a:p>
            <a:pPr marL="622300" indent="-622300">
              <a:buAutoNum type="arabicPlain" startAt="116"/>
            </a:pPr>
            <a:r>
              <a:rPr lang="en-US" sz="2000" dirty="0" smtClean="0"/>
              <a:t>To 118: competent authority to  change estimate /plan </a:t>
            </a:r>
          </a:p>
          <a:p>
            <a:pPr marL="622300" indent="-622300">
              <a:buNone/>
            </a:pPr>
            <a:r>
              <a:rPr lang="en-US" sz="2000" dirty="0" smtClean="0"/>
              <a:t>119 : Authority competent to make works contract .</a:t>
            </a:r>
          </a:p>
          <a:p>
            <a:pPr marL="457200" indent="-457200">
              <a:buNone/>
            </a:pPr>
            <a:r>
              <a:rPr lang="en-US" sz="2000" dirty="0" smtClean="0"/>
              <a:t>120: Limitation on use of saving for new works .</a:t>
            </a:r>
          </a:p>
          <a:p>
            <a:pPr marL="457200" indent="-457200">
              <a:buNone/>
            </a:pPr>
            <a:r>
              <a:rPr lang="en-US" sz="2000" dirty="0" smtClean="0"/>
              <a:t>121 :E.E /D.E  competent to purchase works material </a:t>
            </a:r>
          </a:p>
          <a:p>
            <a:pPr marL="457200" indent="-457200">
              <a:buNone/>
            </a:pPr>
            <a:endParaRPr lang="en-US" sz="2000" dirty="0" smtClean="0"/>
          </a:p>
          <a:p>
            <a:pPr marL="457200" indent="-457200"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/>
          <a:lstStyle/>
          <a:p>
            <a:r>
              <a:rPr lang="en-US" dirty="0" smtClean="0"/>
              <a:t>Chapter _5 construction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686800" cy="5486400"/>
          </a:xfrm>
        </p:spPr>
        <p:txBody>
          <a:bodyPr>
            <a:normAutofit/>
          </a:bodyPr>
          <a:lstStyle/>
          <a:p>
            <a:pPr marL="463550" indent="-463550">
              <a:buNone/>
            </a:pPr>
            <a:r>
              <a:rPr lang="en-US" sz="2000" dirty="0" smtClean="0"/>
              <a:t>122: Oral order to be avoided ,if given to be put on record immediately .</a:t>
            </a:r>
          </a:p>
          <a:p>
            <a:pPr marL="463550" indent="-463550">
              <a:buNone/>
            </a:pPr>
            <a:r>
              <a:rPr lang="en-US" sz="2000" dirty="0" smtClean="0"/>
              <a:t>123 :E.E in consultation with officer who has given  A.S will decide how to do works  ( by contract /by using daily wages labor etc  ) </a:t>
            </a:r>
          </a:p>
          <a:p>
            <a:pPr marL="463550" indent="-463550">
              <a:buNone/>
            </a:pPr>
            <a:r>
              <a:rPr lang="en-US" sz="2000" dirty="0" smtClean="0"/>
              <a:t>124 : For works given o contract  works instruction book will be maintained &amp; every instruction will be signed by competent authority  </a:t>
            </a:r>
          </a:p>
          <a:p>
            <a:pPr marL="463550" indent="-463550">
              <a:buNone/>
            </a:pPr>
            <a:r>
              <a:rPr lang="en-US" sz="2000" dirty="0" smtClean="0"/>
              <a:t>125: If work is being done by using daily wages labor ,then muster roll in </a:t>
            </a:r>
          </a:p>
          <a:p>
            <a:pPr marL="463550" indent="-463550">
              <a:buNone/>
            </a:pPr>
            <a:r>
              <a:rPr lang="en-US" sz="2000" dirty="0" smtClean="0"/>
              <a:t>        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smtClean="0"/>
              <a:t>shall be maintained by Department .</a:t>
            </a:r>
          </a:p>
          <a:p>
            <a:pPr marL="463550" indent="-463550">
              <a:buNone/>
            </a:pPr>
            <a:r>
              <a:rPr lang="en-US" sz="2000" dirty="0" smtClean="0"/>
              <a:t>126% 127 : Daily </a:t>
            </a:r>
            <a:r>
              <a:rPr lang="en-US" sz="2000" dirty="0" err="1" smtClean="0"/>
              <a:t>presenty</a:t>
            </a:r>
            <a:r>
              <a:rPr lang="en-US" sz="2000" dirty="0" smtClean="0"/>
              <a:t>  of labor shall be communicated in form 44 to department  for drawing wages .</a:t>
            </a:r>
          </a:p>
          <a:p>
            <a:pPr marL="463550" indent="-463550">
              <a:buNone/>
            </a:pPr>
            <a:r>
              <a:rPr lang="en-US" sz="2000" dirty="0" smtClean="0"/>
              <a:t>128 to 131        :instruction regarding muster roll . Muster roll to be sanction BY E.E before making labor payment .unpaid amount shall be transferred to </a:t>
            </a:r>
            <a:r>
              <a:rPr lang="en-US" sz="2000" dirty="0" smtClean="0">
                <a:solidFill>
                  <a:srgbClr val="00B050"/>
                </a:solidFill>
              </a:rPr>
              <a:t>Form 44 ,</a:t>
            </a:r>
            <a:r>
              <a:rPr lang="en-US" sz="2000" dirty="0" smtClean="0"/>
              <a:t>Duties to check  muster , separate muster for separate works ,muster to be treated valuable ,Account of muster in </a:t>
            </a:r>
            <a:r>
              <a:rPr lang="en-US" sz="2000" dirty="0" smtClean="0">
                <a:solidFill>
                  <a:srgbClr val="00B050"/>
                </a:solidFill>
              </a:rPr>
              <a:t>Form 46 </a:t>
            </a:r>
            <a:r>
              <a:rPr lang="en-US" sz="2000" dirty="0" smtClean="0"/>
              <a:t>.</a:t>
            </a:r>
            <a:endParaRPr lang="en-US" sz="2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Chapter _5 construction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686800" cy="4876800"/>
          </a:xfrm>
        </p:spPr>
        <p:txBody>
          <a:bodyPr>
            <a:normAutofit fontScale="25000" lnSpcReduction="20000"/>
          </a:bodyPr>
          <a:lstStyle/>
          <a:p>
            <a:pPr marL="463550" indent="-463550">
              <a:buNone/>
            </a:pPr>
            <a:r>
              <a:rPr lang="en-US" sz="8000" dirty="0" smtClean="0"/>
              <a:t>133 to 137:  E.E competent to call open tender for works .&amp; exception to call open tender .</a:t>
            </a:r>
          </a:p>
          <a:p>
            <a:pPr marL="463550" indent="-463550">
              <a:buNone/>
            </a:pPr>
            <a:r>
              <a:rPr lang="en-US" sz="8000" dirty="0" smtClean="0"/>
              <a:t>138:Advertisment of tender notice  , important content of tender notice .</a:t>
            </a:r>
          </a:p>
          <a:p>
            <a:pPr marL="463550" indent="-463550">
              <a:buNone/>
            </a:pPr>
            <a:r>
              <a:rPr lang="en-US" sz="8000" dirty="0" smtClean="0"/>
              <a:t>139 :Acceptance of tender , upper limit .</a:t>
            </a:r>
          </a:p>
          <a:p>
            <a:pPr marL="463550" indent="-463550">
              <a:buNone/>
            </a:pPr>
            <a:r>
              <a:rPr lang="en-US" sz="8000" dirty="0" smtClean="0"/>
              <a:t>141 : EMD to be decided by EE ,not to be less than  1% of estimate .not applicable for GP .</a:t>
            </a:r>
          </a:p>
          <a:p>
            <a:pPr marL="463550" indent="-463550">
              <a:buNone/>
            </a:pPr>
            <a:r>
              <a:rPr lang="en-US" sz="8000" dirty="0" smtClean="0"/>
              <a:t>142 : Normally lowest tender shall be accepted ,exceptions  If higher tender is accepted it shall be placed before GB </a:t>
            </a:r>
          </a:p>
          <a:p>
            <a:pPr marL="463550" indent="-463550">
              <a:buNone/>
            </a:pPr>
            <a:r>
              <a:rPr lang="en-US" sz="8000" dirty="0" smtClean="0"/>
              <a:t>143 : Refund of EMD .</a:t>
            </a:r>
          </a:p>
          <a:p>
            <a:pPr marL="463550" indent="-463550">
              <a:buNone/>
            </a:pPr>
            <a:r>
              <a:rPr lang="en-US" sz="8000" dirty="0" smtClean="0"/>
              <a:t>144 : Security deposit  To be accepted from successful bidder , its percentage based on value of tender .to be receive in lump sum or to be recovered in percentage from bills to be paid to contractor .</a:t>
            </a:r>
          </a:p>
          <a:p>
            <a:pPr marL="463550" indent="-463550">
              <a:buNone/>
            </a:pPr>
            <a:r>
              <a:rPr lang="en-US" sz="8000" dirty="0" smtClean="0"/>
              <a:t>145 : SD may be accepted in format like time deposit .</a:t>
            </a:r>
          </a:p>
          <a:p>
            <a:pPr marL="463550" indent="-463550">
              <a:buNone/>
            </a:pPr>
            <a:r>
              <a:rPr lang="en-US" sz="8000" dirty="0" smtClean="0"/>
              <a:t>146 Agreement with contractor.</a:t>
            </a:r>
          </a:p>
          <a:p>
            <a:pPr marL="463550" indent="-463550">
              <a:buNone/>
            </a:pPr>
            <a:r>
              <a:rPr lang="en-US" sz="8000" dirty="0" smtClean="0"/>
              <a:t>147: Every contract to be recorded in contract register in </a:t>
            </a:r>
            <a:r>
              <a:rPr lang="en-US" sz="8000" dirty="0" smtClean="0">
                <a:solidFill>
                  <a:srgbClr val="00B050"/>
                </a:solidFill>
              </a:rPr>
              <a:t>form 48</a:t>
            </a:r>
            <a:r>
              <a:rPr lang="en-US" sz="8000" dirty="0" smtClean="0"/>
              <a:t> .</a:t>
            </a:r>
          </a:p>
          <a:p>
            <a:pPr marL="463550" indent="-463550">
              <a:buNone/>
            </a:pPr>
            <a:r>
              <a:rPr lang="en-US" sz="8000" dirty="0" smtClean="0"/>
              <a:t>148 : terms &amp; condition of contract . Clause for extension of time limit .</a:t>
            </a:r>
          </a:p>
          <a:p>
            <a:pPr marL="463550" indent="-463550">
              <a:buNone/>
            </a:pPr>
            <a:r>
              <a:rPr lang="en-US" sz="8000" dirty="0" smtClean="0"/>
              <a:t>149 :CEO competent authority  to make fine  &amp; ZP to review it .</a:t>
            </a:r>
          </a:p>
          <a:p>
            <a:pPr>
              <a:buNone/>
            </a:pPr>
            <a:endParaRPr lang="en-US" sz="8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 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_5 construction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Administrative &amp; technical sanction</a:t>
            </a:r>
          </a:p>
          <a:p>
            <a:pPr>
              <a:buNone/>
            </a:pPr>
            <a:r>
              <a:rPr lang="en-US" sz="2000" dirty="0" smtClean="0"/>
              <a:t>150 : For every works detail estimate shall be sanction by competent authority .such sanctions called as   Technical sanction.</a:t>
            </a:r>
          </a:p>
          <a:p>
            <a:pPr>
              <a:buNone/>
            </a:pPr>
            <a:r>
              <a:rPr lang="en-US" sz="2000" dirty="0" smtClean="0"/>
              <a:t>151 :Administrative approval is to be given by work proposing department.</a:t>
            </a:r>
          </a:p>
          <a:p>
            <a:pPr>
              <a:buNone/>
            </a:pPr>
            <a:r>
              <a:rPr lang="en-US" sz="2000" dirty="0" smtClean="0"/>
              <a:t>         It shall be given only after technical officer gives preliminary estimate .</a:t>
            </a:r>
          </a:p>
          <a:p>
            <a:pPr>
              <a:buNone/>
            </a:pPr>
            <a:r>
              <a:rPr lang="en-US" sz="2000" dirty="0" smtClean="0"/>
              <a:t>152 : A.S authority shall obtain preliminary estimate   works plan  before giving A.S.  same procedure to be used for revise  A.S </a:t>
            </a:r>
          </a:p>
          <a:p>
            <a:pPr>
              <a:buNone/>
            </a:pPr>
            <a:r>
              <a:rPr lang="en-US" sz="2000" dirty="0" smtClean="0"/>
              <a:t>153: superintendence of work </a:t>
            </a:r>
          </a:p>
          <a:p>
            <a:pPr>
              <a:buNone/>
            </a:pPr>
            <a:r>
              <a:rPr lang="en-US" sz="2000" dirty="0" smtClean="0"/>
              <a:t>154: provision regarding extra work .</a:t>
            </a:r>
          </a:p>
          <a:p>
            <a:pPr>
              <a:buNone/>
            </a:pPr>
            <a:r>
              <a:rPr lang="en-US" sz="2000" dirty="0" smtClean="0"/>
              <a:t>155 : Sanction to extra work </a:t>
            </a:r>
          </a:p>
          <a:p>
            <a:pPr>
              <a:buNone/>
            </a:pPr>
            <a:r>
              <a:rPr lang="en-US" sz="2000" dirty="0" smtClean="0"/>
              <a:t>156 : </a:t>
            </a:r>
            <a:r>
              <a:rPr lang="en-US" sz="2000" dirty="0" err="1" smtClean="0"/>
              <a:t>cotract</a:t>
            </a:r>
            <a:r>
              <a:rPr lang="en-US" sz="2000" dirty="0" smtClean="0"/>
              <a:t> </a:t>
            </a:r>
            <a:r>
              <a:rPr lang="en-US" sz="2000" dirty="0" err="1" smtClean="0"/>
              <a:t>stament</a:t>
            </a:r>
            <a:r>
              <a:rPr lang="en-US" sz="2000" dirty="0" smtClean="0"/>
              <a:t> for extra item .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_5 construction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Contractors ledger</a:t>
            </a:r>
          </a:p>
          <a:p>
            <a:pPr>
              <a:buNone/>
            </a:pPr>
            <a:r>
              <a:rPr lang="en-US" sz="2000" dirty="0" smtClean="0"/>
              <a:t>157</a:t>
            </a:r>
            <a:r>
              <a:rPr lang="en-US" sz="2000" dirty="0" smtClean="0">
                <a:solidFill>
                  <a:srgbClr val="00B050"/>
                </a:solidFill>
              </a:rPr>
              <a:t> : </a:t>
            </a:r>
            <a:r>
              <a:rPr lang="en-US" sz="2000" dirty="0" smtClean="0"/>
              <a:t>contractors ledger to be maintained in form 49 for every contractor  by E.E /D.E.E.</a:t>
            </a:r>
          </a:p>
          <a:p>
            <a:pPr>
              <a:buNone/>
            </a:pPr>
            <a:r>
              <a:rPr lang="en-US" sz="2000" dirty="0" smtClean="0"/>
              <a:t>       lose page of form 49 shall also be attached  with work file  &amp; it shall be tally with bounded ledger .For this accountant shall be responsible . Expenditure &amp; liability account to be maintained in </a:t>
            </a:r>
            <a:r>
              <a:rPr lang="en-US" sz="2000" dirty="0" smtClean="0">
                <a:solidFill>
                  <a:srgbClr val="00B050"/>
                </a:solidFill>
              </a:rPr>
              <a:t>form 50</a:t>
            </a:r>
            <a:r>
              <a:rPr lang="en-US" sz="2000" dirty="0" smtClean="0"/>
              <a:t> .</a:t>
            </a:r>
          </a:p>
          <a:p>
            <a:pPr>
              <a:buNone/>
            </a:pPr>
            <a:r>
              <a:rPr lang="en-US" sz="2800" dirty="0" smtClean="0">
                <a:solidFill>
                  <a:srgbClr val="00B050"/>
                </a:solidFill>
              </a:rPr>
              <a:t>Material to contractor </a:t>
            </a:r>
          </a:p>
          <a:p>
            <a:pPr>
              <a:buNone/>
            </a:pPr>
            <a:r>
              <a:rPr lang="en-US" sz="2000" dirty="0" smtClean="0"/>
              <a:t>158  To 161 provision regarding  supply of construction material .Material supply account to be maintained in </a:t>
            </a:r>
            <a:r>
              <a:rPr lang="en-US" sz="2000" dirty="0" smtClean="0">
                <a:solidFill>
                  <a:srgbClr val="00B050"/>
                </a:solidFill>
              </a:rPr>
              <a:t>form 51</a:t>
            </a:r>
            <a:r>
              <a:rPr lang="en-US" sz="2000" dirty="0" smtClean="0"/>
              <a:t>. Provision regarding transfer of material from one work to other work .Verification of balance material .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_5 construction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Works account </a:t>
            </a:r>
          </a:p>
          <a:p>
            <a:pPr>
              <a:buNone/>
            </a:pPr>
            <a:r>
              <a:rPr lang="en-US" sz="2000" dirty="0" smtClean="0"/>
              <a:t>162 :Initial records ,a)measurement book .b) muster roll </a:t>
            </a:r>
          </a:p>
          <a:p>
            <a:pPr>
              <a:buNone/>
            </a:pPr>
            <a:r>
              <a:rPr lang="en-US" sz="2000" dirty="0" smtClean="0"/>
              <a:t>163: measurement book to be kept in form 52 .</a:t>
            </a:r>
          </a:p>
          <a:p>
            <a:pPr>
              <a:buNone/>
            </a:pPr>
            <a:r>
              <a:rPr lang="en-US" sz="2000" dirty="0" smtClean="0"/>
              <a:t>164 to 166 : instruction regarding measurement book  . Its account to be kept in form 52 . Units of measurement to be recorded correctly. all pages should be given serial number ,no page should left blank.</a:t>
            </a:r>
          </a:p>
          <a:p>
            <a:pPr>
              <a:buNone/>
            </a:pPr>
            <a:r>
              <a:rPr lang="en-US" sz="2000" dirty="0" smtClean="0"/>
              <a:t>167 to 171 : measurement &amp; competent authorities </a:t>
            </a:r>
          </a:p>
          <a:p>
            <a:pPr marL="457200" indent="-457200">
              <a:buAutoNum type="arabicPlain" startAt="174"/>
            </a:pPr>
            <a:r>
              <a:rPr lang="en-US" sz="2000" dirty="0" smtClean="0"/>
              <a:t>: Bills to contractor –a ) first &amp; final bill in </a:t>
            </a:r>
            <a:r>
              <a:rPr lang="en-US" sz="2000" dirty="0" smtClean="0">
                <a:solidFill>
                  <a:srgbClr val="00B050"/>
                </a:solidFill>
              </a:rPr>
              <a:t>form 55 </a:t>
            </a:r>
            <a:r>
              <a:rPr lang="en-US" sz="2000" dirty="0" smtClean="0"/>
              <a:t>,to be used if total payment is to be made at once .B ) Running account bill in </a:t>
            </a:r>
            <a:r>
              <a:rPr lang="en-US" sz="2000" dirty="0" smtClean="0">
                <a:solidFill>
                  <a:srgbClr val="00B050"/>
                </a:solidFill>
              </a:rPr>
              <a:t>form 56  &amp; 57  </a:t>
            </a:r>
            <a:r>
              <a:rPr lang="en-US" sz="2000" dirty="0" smtClean="0"/>
              <a:t>only for contractor  c) running account bill in </a:t>
            </a:r>
            <a:r>
              <a:rPr lang="en-US" sz="2000" dirty="0" smtClean="0">
                <a:solidFill>
                  <a:srgbClr val="00B050"/>
                </a:solidFill>
              </a:rPr>
              <a:t>form 58  </a:t>
            </a:r>
            <a:r>
              <a:rPr lang="en-US" sz="2000" dirty="0" smtClean="0"/>
              <a:t>for contractor &amp; supplier ,d)  hand receipt in </a:t>
            </a:r>
            <a:r>
              <a:rPr lang="en-US" sz="2000" dirty="0" smtClean="0">
                <a:solidFill>
                  <a:srgbClr val="00B050"/>
                </a:solidFill>
              </a:rPr>
              <a:t>form 59 </a:t>
            </a:r>
            <a:r>
              <a:rPr lang="en-US" sz="2000" dirty="0" smtClean="0"/>
              <a:t>.</a:t>
            </a:r>
          </a:p>
          <a:p>
            <a:pPr marL="457200" indent="-457200">
              <a:buAutoNum type="arabicPlain" startAt="174"/>
            </a:pPr>
            <a:r>
              <a:rPr lang="en-US" sz="2000" dirty="0" smtClean="0"/>
              <a:t> : muster roll or measurement book is to be base of every bill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48512"/>
          </a:xfrm>
        </p:spPr>
        <p:txBody>
          <a:bodyPr/>
          <a:lstStyle/>
          <a:p>
            <a:r>
              <a:rPr lang="en-US" dirty="0" smtClean="0"/>
              <a:t>ZP ACCOUNT CODE 1968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5257800"/>
          </a:xfrm>
        </p:spPr>
        <p:txBody>
          <a:bodyPr>
            <a:noAutofit/>
          </a:bodyPr>
          <a:lstStyle/>
          <a:p>
            <a:pPr marL="1776413" indent="-1776413">
              <a:buNone/>
            </a:pPr>
            <a:r>
              <a:rPr lang="en-US" sz="2800" dirty="0" smtClean="0"/>
              <a:t>Chapter -1: Introduction </a:t>
            </a:r>
          </a:p>
          <a:p>
            <a:pPr marL="1776413" indent="-1776413">
              <a:buNone/>
            </a:pPr>
            <a:r>
              <a:rPr lang="en-US" sz="2800" dirty="0" smtClean="0"/>
              <a:t>Chapter -2:Common principle ,compilation of account  .Rule 6 to 68 .</a:t>
            </a:r>
          </a:p>
          <a:p>
            <a:pPr marL="1776413" indent="-1776413">
              <a:buNone/>
            </a:pPr>
            <a:r>
              <a:rPr lang="en-US" sz="2800" dirty="0" smtClean="0"/>
              <a:t>Chapter -3 : Procedure for pay &amp; allowance Rule 69 to 78 .</a:t>
            </a:r>
          </a:p>
          <a:p>
            <a:pPr marL="1776413" indent="-1776413">
              <a:buNone/>
            </a:pPr>
            <a:r>
              <a:rPr lang="en-US" sz="2800" dirty="0" smtClean="0"/>
              <a:t>Chapter -4 : Store &amp; contingent expenditure  Rule 79 </a:t>
            </a:r>
            <a:r>
              <a:rPr lang="en-US" sz="2800" dirty="0" smtClean="0"/>
              <a:t>to 98.</a:t>
            </a:r>
          </a:p>
          <a:p>
            <a:pPr marL="1776413" indent="-1776413">
              <a:buNone/>
            </a:pPr>
            <a:endParaRPr lang="en-US" sz="2800" dirty="0" smtClean="0"/>
          </a:p>
          <a:p>
            <a:pPr marL="1776413" indent="-1776413">
              <a:buNone/>
            </a:pPr>
            <a:r>
              <a:rPr lang="en-US" sz="2800" dirty="0" smtClean="0"/>
              <a:t>Chapter -5 </a:t>
            </a:r>
            <a:r>
              <a:rPr lang="en-US" sz="2800" dirty="0" smtClean="0"/>
              <a:t>: </a:t>
            </a:r>
            <a:r>
              <a:rPr lang="en-US" sz="2800" dirty="0" smtClean="0"/>
              <a:t>Construction &amp; its account ,Rule 99 to 209</a:t>
            </a:r>
          </a:p>
          <a:p>
            <a:pPr marL="1776413" indent="-1776413">
              <a:buNone/>
            </a:pPr>
            <a:r>
              <a:rPr lang="en-US" sz="2800" dirty="0" smtClean="0"/>
              <a:t>Chapter -6 </a:t>
            </a:r>
            <a:r>
              <a:rPr lang="en-US" sz="2800" dirty="0" smtClean="0"/>
              <a:t>:Advances </a:t>
            </a:r>
            <a:r>
              <a:rPr lang="en-US" sz="2800" dirty="0" smtClean="0"/>
              <a:t>&amp; deposit  Rule 210 to 243</a:t>
            </a:r>
          </a:p>
          <a:p>
            <a:pPr marL="1776413" indent="-1776413">
              <a:buNone/>
            </a:pPr>
            <a:r>
              <a:rPr lang="en-US" sz="2800" dirty="0" smtClean="0"/>
              <a:t>Chapter -7 </a:t>
            </a:r>
            <a:r>
              <a:rPr lang="en-US" sz="2800" dirty="0" smtClean="0"/>
              <a:t>:miscellaneous </a:t>
            </a:r>
            <a:r>
              <a:rPr lang="en-US" sz="2800" dirty="0" smtClean="0"/>
              <a:t>rule 244 to 248 </a:t>
            </a:r>
          </a:p>
          <a:p>
            <a:pPr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_5 construction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177: precaution to be taken  for preparation of bills Bill is to be approved by E.E</a:t>
            </a:r>
          </a:p>
          <a:p>
            <a:pPr>
              <a:buNone/>
            </a:pPr>
            <a:r>
              <a:rPr lang="en-US" sz="2000" dirty="0" smtClean="0"/>
              <a:t>180&amp; 186  payment of labor / contract .</a:t>
            </a:r>
          </a:p>
          <a:p>
            <a:pPr>
              <a:buNone/>
            </a:pPr>
            <a:r>
              <a:rPr lang="en-US" sz="2000" dirty="0" smtClean="0"/>
              <a:t>187 :payment of advances </a:t>
            </a:r>
          </a:p>
          <a:p>
            <a:pPr>
              <a:buNone/>
            </a:pPr>
            <a:r>
              <a:rPr lang="en-US" sz="2000" dirty="0" smtClean="0"/>
              <a:t>190 :closer of works account </a:t>
            </a:r>
          </a:p>
          <a:p>
            <a:pPr>
              <a:buNone/>
            </a:pPr>
            <a:r>
              <a:rPr lang="en-US" sz="2000" dirty="0" smtClean="0"/>
              <a:t>191: works completion certificate </a:t>
            </a:r>
          </a:p>
          <a:p>
            <a:pPr>
              <a:buNone/>
            </a:pPr>
            <a:r>
              <a:rPr lang="en-US" sz="2000" dirty="0" smtClean="0"/>
              <a:t>192 Sequence of  document in works file </a:t>
            </a:r>
          </a:p>
          <a:p>
            <a:pPr>
              <a:buNone/>
            </a:pPr>
            <a:r>
              <a:rPr lang="en-US" sz="2000" dirty="0" smtClean="0"/>
              <a:t>194 : E.E to reconcile his expenditure &amp; liability account with expenditure of finance department </a:t>
            </a:r>
          </a:p>
          <a:p>
            <a:pPr>
              <a:buNone/>
            </a:pPr>
            <a:r>
              <a:rPr lang="en-US" sz="2000" dirty="0" smtClean="0"/>
              <a:t>197  EE to maintain register in form 69 for completed construction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en-US" dirty="0" smtClean="0"/>
              <a:t>Chapter _1 Introduction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 Name ZP &amp; PS account code </a:t>
            </a:r>
            <a:r>
              <a:rPr lang="en-US" sz="2400" dirty="0" smtClean="0"/>
              <a:t>1968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 </a:t>
            </a:r>
            <a:r>
              <a:rPr lang="en-US" sz="2400" dirty="0" smtClean="0"/>
              <a:t>Definition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 CAFO to be in charge of FD.( duty –</a:t>
            </a:r>
            <a:r>
              <a:rPr lang="en-US" sz="2400" dirty="0" smtClean="0">
                <a:solidFill>
                  <a:srgbClr val="00B050"/>
                </a:solidFill>
              </a:rPr>
              <a:t>schedule 1</a:t>
            </a:r>
            <a:r>
              <a:rPr lang="en-US" sz="2400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 Competent authorities of ZP &amp; their power .(</a:t>
            </a:r>
            <a:r>
              <a:rPr lang="en-US" sz="2400" dirty="0" smtClean="0">
                <a:solidFill>
                  <a:srgbClr val="00B050"/>
                </a:solidFill>
              </a:rPr>
              <a:t>schedule-2</a:t>
            </a:r>
            <a:r>
              <a:rPr lang="en-US" sz="2400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 HOD under  act ,there power u/s 279 .(</a:t>
            </a:r>
            <a:r>
              <a:rPr lang="en-US" sz="2400" dirty="0" smtClean="0">
                <a:solidFill>
                  <a:srgbClr val="00B050"/>
                </a:solidFill>
              </a:rPr>
              <a:t>schedule -3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_2 common principle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pPr marL="463550" indent="-463550">
              <a:buNone/>
            </a:pPr>
            <a:r>
              <a:rPr lang="en-US" sz="2000" dirty="0" smtClean="0"/>
              <a:t>6: ZP account to be maintained in prescribed format .. Responsibility to maintain account is of CEO/BDO</a:t>
            </a:r>
          </a:p>
          <a:p>
            <a:pPr marL="463550" indent="-463550">
              <a:buNone/>
            </a:pPr>
            <a:r>
              <a:rPr lang="en-US" sz="2000" dirty="0" smtClean="0"/>
              <a:t>7: Power to change format is vested in government .ZP can’t change format.</a:t>
            </a:r>
          </a:p>
          <a:p>
            <a:pPr marL="463550" indent="-463550">
              <a:buNone/>
            </a:pPr>
            <a:r>
              <a:rPr lang="en-US" sz="2000" dirty="0" smtClean="0"/>
              <a:t>8: Additional register can be maintained for administrative facilitation .</a:t>
            </a:r>
          </a:p>
          <a:p>
            <a:pPr marL="463550" indent="-463550">
              <a:buNone/>
            </a:pPr>
            <a:r>
              <a:rPr lang="en-US" sz="2000" dirty="0" smtClean="0"/>
              <a:t>9: Accounts to be maintained from </a:t>
            </a:r>
            <a:r>
              <a:rPr lang="en-US" sz="2000" dirty="0" smtClean="0">
                <a:solidFill>
                  <a:srgbClr val="00B050"/>
                </a:solidFill>
              </a:rPr>
              <a:t>1</a:t>
            </a:r>
            <a:r>
              <a:rPr lang="en-US" sz="2000" baseline="30000" dirty="0" smtClean="0">
                <a:solidFill>
                  <a:srgbClr val="00B050"/>
                </a:solidFill>
              </a:rPr>
              <a:t>st</a:t>
            </a:r>
            <a:r>
              <a:rPr lang="en-US" sz="2000" dirty="0" smtClean="0">
                <a:solidFill>
                  <a:srgbClr val="00B050"/>
                </a:solidFill>
              </a:rPr>
              <a:t> April </a:t>
            </a:r>
            <a:r>
              <a:rPr lang="en-US" sz="2000" dirty="0" smtClean="0"/>
              <a:t>. All register should be proper  bounded.</a:t>
            </a:r>
          </a:p>
          <a:p>
            <a:pPr marL="463550" indent="-463550">
              <a:buNone/>
            </a:pPr>
            <a:r>
              <a:rPr lang="en-US" sz="2000" dirty="0" smtClean="0"/>
              <a:t>10: Serial number should be  given to every page of account register / Receipt books .</a:t>
            </a:r>
          </a:p>
          <a:p>
            <a:pPr marL="463550" indent="-463550">
              <a:buNone/>
            </a:pPr>
            <a:r>
              <a:rPr lang="en-US" sz="2000" dirty="0" smtClean="0"/>
              <a:t>11:Account of receipt  book to be maintained in </a:t>
            </a:r>
            <a:r>
              <a:rPr lang="en-US" sz="2000" dirty="0" smtClean="0">
                <a:solidFill>
                  <a:srgbClr val="00B050"/>
                </a:solidFill>
              </a:rPr>
              <a:t>Form-1</a:t>
            </a:r>
            <a:r>
              <a:rPr lang="en-US" sz="2000" dirty="0" smtClean="0"/>
              <a:t> .valuable stock to be kept in custody of CAFO/BDO.</a:t>
            </a:r>
          </a:p>
          <a:p>
            <a:pPr marL="463550" indent="-463550">
              <a:buNone/>
            </a:pPr>
            <a:r>
              <a:rPr lang="en-US" sz="2000" dirty="0" smtClean="0"/>
              <a:t>12: Every correction in account is to be attested by CAFO/BDO.</a:t>
            </a:r>
          </a:p>
          <a:p>
            <a:pPr marL="463550" indent="-463550">
              <a:buNone/>
            </a:pPr>
            <a:r>
              <a:rPr lang="en-US" sz="2000" dirty="0" smtClean="0"/>
              <a:t>13:Every officer responsible for  receipt should immediately deposit such   money in bank / Treasury. </a:t>
            </a:r>
            <a:r>
              <a:rPr lang="en-US" sz="2000" dirty="0" smtClean="0">
                <a:solidFill>
                  <a:srgbClr val="00B050"/>
                </a:solidFill>
              </a:rPr>
              <a:t>(</a:t>
            </a:r>
            <a:r>
              <a:rPr lang="en-US" sz="2000" dirty="0" err="1" smtClean="0">
                <a:solidFill>
                  <a:srgbClr val="00B050"/>
                </a:solidFill>
              </a:rPr>
              <a:t>Chalan</a:t>
            </a:r>
            <a:r>
              <a:rPr lang="en-US" sz="2000" dirty="0" smtClean="0">
                <a:solidFill>
                  <a:srgbClr val="00B050"/>
                </a:solidFill>
              </a:rPr>
              <a:t> Form-2 )</a:t>
            </a:r>
          </a:p>
          <a:p>
            <a:pPr marL="514350" indent="-514350"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89337"/>
            <a:ext cx="8458200" cy="136630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Chapter _2 common principle</a:t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410200"/>
          </a:xfrm>
        </p:spPr>
        <p:txBody>
          <a:bodyPr>
            <a:normAutofit/>
          </a:bodyPr>
          <a:lstStyle/>
          <a:p>
            <a:pPr marL="463550" indent="-463550">
              <a:buNone/>
            </a:pPr>
            <a:r>
              <a:rPr lang="en-US" sz="2000" dirty="0" smtClean="0"/>
              <a:t>14 </a:t>
            </a:r>
            <a:r>
              <a:rPr lang="en-US" sz="2000" dirty="0" smtClean="0"/>
              <a:t>:      Types </a:t>
            </a:r>
            <a:r>
              <a:rPr lang="en-US" sz="2000" dirty="0" smtClean="0"/>
              <a:t>of bills passed in Finance dept /account branch of P.S</a:t>
            </a:r>
          </a:p>
          <a:p>
            <a:pPr marL="463550" indent="-463550">
              <a:buNone/>
            </a:pPr>
            <a:r>
              <a:rPr lang="en-US" sz="2000" dirty="0" smtClean="0"/>
              <a:t>      Pay bills of Z P employee</a:t>
            </a:r>
          </a:p>
          <a:p>
            <a:pPr marL="463550" indent="-463550">
              <a:buNone/>
            </a:pPr>
            <a:r>
              <a:rPr lang="en-US" sz="2000" dirty="0" smtClean="0"/>
              <a:t>      T A bills of Z P employee</a:t>
            </a:r>
          </a:p>
          <a:p>
            <a:pPr marL="463550" indent="-463550">
              <a:buNone/>
            </a:pPr>
            <a:r>
              <a:rPr lang="en-US" sz="2000" dirty="0" smtClean="0"/>
              <a:t>      Honorarium / fee  bills of employee</a:t>
            </a:r>
          </a:p>
          <a:p>
            <a:pPr marL="463550" indent="-463550">
              <a:buNone/>
            </a:pPr>
            <a:r>
              <a:rPr lang="en-US" sz="2000" dirty="0" smtClean="0"/>
              <a:t>      Honorarium / T A bills of Hon Member / Office bearers </a:t>
            </a:r>
          </a:p>
          <a:p>
            <a:pPr marL="463550" indent="-463550">
              <a:buNone/>
            </a:pPr>
            <a:r>
              <a:rPr lang="en-US" sz="2000" dirty="0" smtClean="0"/>
              <a:t>      Deposits</a:t>
            </a:r>
          </a:p>
          <a:p>
            <a:pPr marL="463550" indent="-463550">
              <a:buNone/>
            </a:pPr>
            <a:r>
              <a:rPr lang="en-US" sz="2000" dirty="0" smtClean="0"/>
              <a:t>      Supply &amp; services</a:t>
            </a:r>
          </a:p>
          <a:p>
            <a:pPr marL="463550" indent="-463550">
              <a:buNone/>
            </a:pPr>
            <a:r>
              <a:rPr lang="en-US" sz="2000" dirty="0" smtClean="0"/>
              <a:t>      bill of construction ( R A &amp; final )</a:t>
            </a:r>
          </a:p>
          <a:p>
            <a:pPr marL="463550" indent="-463550">
              <a:buNone/>
            </a:pPr>
            <a:r>
              <a:rPr lang="en-US" sz="2000" dirty="0" smtClean="0"/>
              <a:t>      Scholarship etc</a:t>
            </a:r>
          </a:p>
          <a:p>
            <a:pPr marL="463550" indent="-463550">
              <a:buNone/>
            </a:pPr>
            <a:r>
              <a:rPr lang="en-US" sz="2000" dirty="0" smtClean="0"/>
              <a:t>      Grant in aid , advances </a:t>
            </a:r>
          </a:p>
          <a:p>
            <a:pPr marL="463550" indent="-463550">
              <a:buNone/>
            </a:pPr>
            <a:r>
              <a:rPr lang="en-US" sz="2000" dirty="0" smtClean="0"/>
              <a:t>     Normally  Z P / P S shall pay their respective  dues but  ZP can ask any PS to pay on behalf of ZP . In such case payment will not be made by ZP .</a:t>
            </a:r>
          </a:p>
          <a:p>
            <a:pPr marL="463550" indent="-463550">
              <a:buNone/>
            </a:pPr>
            <a:r>
              <a:rPr lang="en-US" sz="2000" dirty="0" smtClean="0"/>
              <a:t>15</a:t>
            </a:r>
            <a:r>
              <a:rPr lang="en-US" sz="2000" dirty="0" smtClean="0"/>
              <a:t>:        All </a:t>
            </a:r>
            <a:r>
              <a:rPr lang="en-US" sz="2000" dirty="0" smtClean="0"/>
              <a:t>HOD or if powers are delegated u/s 96 of act ,then such officer shall act as DDO for headquarter. In case of PS ,BDO will act as DDO as well as bill passing  authority . 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Chapter _2 common principle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5334000"/>
          </a:xfrm>
        </p:spPr>
        <p:txBody>
          <a:bodyPr>
            <a:normAutofit/>
          </a:bodyPr>
          <a:lstStyle/>
          <a:p>
            <a:pPr marL="292100" indent="-292100">
              <a:buNone/>
            </a:pPr>
            <a:r>
              <a:rPr lang="en-US" sz="2000" dirty="0" smtClean="0"/>
              <a:t>16 :Normally bill shall be in English or Marathi ,if bill is in Marathi its abstract is to be in English</a:t>
            </a:r>
          </a:p>
          <a:p>
            <a:pPr marL="292100" indent="-292100">
              <a:buNone/>
            </a:pPr>
            <a:r>
              <a:rPr lang="en-US" sz="2000" dirty="0" smtClean="0"/>
              <a:t>17 : Bills to be prepared in  ink pen  , amount to be rounded off  .</a:t>
            </a:r>
          </a:p>
          <a:p>
            <a:pPr marL="292100" indent="-292100">
              <a:buNone/>
            </a:pPr>
            <a:r>
              <a:rPr lang="en-US" sz="2000" dirty="0" smtClean="0"/>
              <a:t>18:Instruction regarding bills ; separate bill for each MH ,bill to be signed by competent authorities</a:t>
            </a:r>
          </a:p>
          <a:p>
            <a:pPr marL="292100" indent="-292100">
              <a:buNone/>
            </a:pPr>
            <a:r>
              <a:rPr lang="en-US" sz="2000" dirty="0" smtClean="0"/>
              <a:t>19 :Sanction order to be recorded in bills</a:t>
            </a:r>
          </a:p>
          <a:p>
            <a:pPr marL="292100" indent="-292100">
              <a:buNone/>
            </a:pPr>
            <a:r>
              <a:rPr lang="en-US" sz="2000" dirty="0" smtClean="0"/>
              <a:t>20 : Payee receipt is compulsory .</a:t>
            </a:r>
          </a:p>
          <a:p>
            <a:pPr marL="292100" indent="-292100">
              <a:buNone/>
            </a:pPr>
            <a:r>
              <a:rPr lang="en-US" sz="2000" dirty="0" smtClean="0"/>
              <a:t>21 : Date on payee receipt .</a:t>
            </a:r>
          </a:p>
          <a:p>
            <a:pPr marL="292100" indent="-292100">
              <a:buNone/>
            </a:pPr>
            <a:r>
              <a:rPr lang="en-US" sz="2000" dirty="0" smtClean="0"/>
              <a:t>22 : receipt in case payment through post .</a:t>
            </a:r>
          </a:p>
          <a:p>
            <a:pPr marL="292100" indent="-292100">
              <a:buNone/>
            </a:pPr>
            <a:r>
              <a:rPr lang="en-US" sz="2000" dirty="0" smtClean="0"/>
              <a:t>23 :Verification of payee in case of employee death .</a:t>
            </a:r>
          </a:p>
          <a:p>
            <a:pPr marL="292100" indent="-292100">
              <a:buNone/>
            </a:pPr>
            <a:r>
              <a:rPr lang="en-US" sz="2000" dirty="0" smtClean="0"/>
              <a:t>24 : Duplicate receipt /bill not allowed .</a:t>
            </a:r>
          </a:p>
          <a:p>
            <a:pPr marL="292100" indent="-292100">
              <a:buNone/>
            </a:pPr>
            <a:r>
              <a:rPr lang="en-US" sz="2000" dirty="0" smtClean="0"/>
              <a:t>25 : Payment by cheque  .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_2 common principle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69913" indent="-569913">
              <a:buNone/>
            </a:pPr>
            <a:r>
              <a:rPr lang="en-US" sz="2800" dirty="0" smtClean="0"/>
              <a:t>26 : Instruction regarding  cheque </a:t>
            </a:r>
          </a:p>
          <a:p>
            <a:pPr marL="569913" indent="-569913">
              <a:buNone/>
            </a:pPr>
            <a:r>
              <a:rPr lang="en-US" sz="2800" dirty="0" smtClean="0"/>
              <a:t>27 : cheque to be prepared when required .</a:t>
            </a:r>
          </a:p>
          <a:p>
            <a:pPr marL="569913" indent="-569913">
              <a:buNone/>
            </a:pPr>
            <a:r>
              <a:rPr lang="en-US" sz="2800" dirty="0" smtClean="0"/>
              <a:t>28: Contractors to be paid by account payee cheque .</a:t>
            </a:r>
          </a:p>
          <a:p>
            <a:pPr marL="569913" indent="-569913">
              <a:buNone/>
            </a:pPr>
            <a:r>
              <a:rPr lang="en-US" sz="2800" dirty="0" smtClean="0"/>
              <a:t>29 :  Limiting payment order on cheque . Cheque bellow 50000 to be signed by AO . Accounts payee cheque to employee , cheque no &amp; voucher no to be write on bill .</a:t>
            </a:r>
          </a:p>
          <a:p>
            <a:pPr marL="569913" indent="-569913">
              <a:buNone/>
            </a:pPr>
            <a:r>
              <a:rPr lang="en-US" sz="2800" dirty="0" smtClean="0"/>
              <a:t>30 : Daily reconciliation of encash cheque with bank </a:t>
            </a:r>
          </a:p>
          <a:p>
            <a:pPr marL="569913" indent="-569913">
              <a:buNone/>
            </a:pPr>
            <a:r>
              <a:rPr lang="en-US" sz="2800" dirty="0" smtClean="0"/>
              <a:t>31 : Revalidation  &amp; issue of new cheque </a:t>
            </a:r>
          </a:p>
          <a:p>
            <a:pPr marL="569913" indent="-569913">
              <a:buNone/>
            </a:pPr>
            <a:r>
              <a:rPr lang="en-US" sz="2800" dirty="0" smtClean="0"/>
              <a:t>32 : Canceled cheque to be preserved till audit . Audit officer to verify cheque cancelation </a:t>
            </a:r>
          </a:p>
          <a:p>
            <a:pPr>
              <a:buNone/>
            </a:pPr>
            <a:r>
              <a:rPr lang="en-US" sz="2800" dirty="0" smtClean="0"/>
              <a:t>33 : Procedure for canceled cheque in cash book  34 : Canceled cheque to be informed to bank</a:t>
            </a:r>
          </a:p>
          <a:p>
            <a:pPr>
              <a:buNone/>
            </a:pPr>
            <a:r>
              <a:rPr lang="en-US" sz="2800" dirty="0" smtClean="0"/>
              <a:t>35 : Cheque to be endorsed by competent authorities .</a:t>
            </a:r>
          </a:p>
          <a:p>
            <a:pPr>
              <a:buNone/>
            </a:pPr>
            <a:r>
              <a:rPr lang="en-US" sz="2800" dirty="0" smtClean="0"/>
              <a:t>36 : In case of fraud  CEO /BDO shall enquire  &amp; do needful </a:t>
            </a:r>
          </a:p>
          <a:p>
            <a:pPr marL="569913" indent="-569913">
              <a:buNone/>
            </a:pPr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_2 common principle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37 </a:t>
            </a:r>
            <a:r>
              <a:rPr lang="en-US" sz="2000" dirty="0" smtClean="0"/>
              <a:t>: Every bill in ZP to be verified by FD before making payment . In case of PS bill will be verified by account branch before pass by BDO .</a:t>
            </a:r>
          </a:p>
          <a:p>
            <a:pPr>
              <a:buNone/>
            </a:pPr>
            <a:r>
              <a:rPr lang="en-US" sz="2000" dirty="0" smtClean="0"/>
              <a:t>38 :  Round of </a:t>
            </a:r>
            <a:r>
              <a:rPr lang="en-US" sz="2000" dirty="0" err="1" smtClean="0"/>
              <a:t>of</a:t>
            </a:r>
            <a:r>
              <a:rPr lang="en-US" sz="2000" dirty="0" smtClean="0"/>
              <a:t> monetary transaction .</a:t>
            </a:r>
          </a:p>
          <a:p>
            <a:pPr>
              <a:buNone/>
            </a:pPr>
            <a:r>
              <a:rPr lang="en-US" sz="2000" dirty="0" smtClean="0"/>
              <a:t>39 :Common principle for audit/ checking  of bill . (</a:t>
            </a:r>
            <a:r>
              <a:rPr lang="en-US" sz="2000" dirty="0" smtClean="0">
                <a:solidFill>
                  <a:srgbClr val="00B050"/>
                </a:solidFill>
              </a:rPr>
              <a:t>Schedule -4</a:t>
            </a:r>
            <a:r>
              <a:rPr lang="en-US" sz="2000" dirty="0" smtClean="0"/>
              <a:t> )</a:t>
            </a:r>
          </a:p>
          <a:p>
            <a:pPr>
              <a:buNone/>
            </a:pPr>
            <a:r>
              <a:rPr lang="en-US" sz="2000" dirty="0" smtClean="0"/>
              <a:t>40 : Recovery of extra payment </a:t>
            </a:r>
          </a:p>
          <a:p>
            <a:pPr>
              <a:buNone/>
            </a:pPr>
            <a:r>
              <a:rPr lang="en-US" sz="2000" dirty="0" smtClean="0"/>
              <a:t>41 :  All  transaction with state to be controlled by   MTR 1968 </a:t>
            </a:r>
          </a:p>
          <a:p>
            <a:pPr>
              <a:buNone/>
            </a:pPr>
            <a:r>
              <a:rPr lang="en-US" sz="2000" dirty="0" smtClean="0"/>
              <a:t>42 : AO /BDO responsible for cash custody </a:t>
            </a:r>
          </a:p>
          <a:p>
            <a:pPr>
              <a:buNone/>
            </a:pPr>
            <a:r>
              <a:rPr lang="en-US" sz="2000" dirty="0" smtClean="0"/>
              <a:t>43 : Security of cash /store handling employee .(Form -5 for security bond ,Form -6 for recording security given by employee </a:t>
            </a:r>
          </a:p>
          <a:p>
            <a:pPr>
              <a:buNone/>
            </a:pPr>
            <a:r>
              <a:rPr lang="en-US" sz="2000" dirty="0" smtClean="0"/>
              <a:t>44 : Payment after one year &amp; its provision</a:t>
            </a:r>
          </a:p>
          <a:p>
            <a:pPr>
              <a:buNone/>
            </a:pPr>
            <a:r>
              <a:rPr lang="en-US" sz="2000" dirty="0" smtClean="0"/>
              <a:t>45 : Payment of time bar claim .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Chapter _2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63550" indent="-463550">
              <a:buNone/>
            </a:pPr>
            <a:r>
              <a:rPr lang="en-US" sz="2000" dirty="0" smtClean="0">
                <a:solidFill>
                  <a:srgbClr val="00B050"/>
                </a:solidFill>
              </a:rPr>
              <a:t>Audit objection</a:t>
            </a:r>
          </a:p>
          <a:p>
            <a:pPr marL="463550" indent="-463550">
              <a:buNone/>
            </a:pPr>
            <a:r>
              <a:rPr lang="en-US" sz="2000" dirty="0" smtClean="0"/>
              <a:t>46 : HOD primarily responsible for submission of audit objection.</a:t>
            </a:r>
          </a:p>
          <a:p>
            <a:pPr marL="463550" indent="-463550">
              <a:buNone/>
            </a:pPr>
            <a:r>
              <a:rPr lang="en-US" sz="2000" dirty="0" smtClean="0"/>
              <a:t>47 : CAFO to obtain audit objection pending statement  twice in a year </a:t>
            </a:r>
          </a:p>
          <a:p>
            <a:pPr marL="463550" indent="-463550">
              <a:buNone/>
            </a:pPr>
            <a:r>
              <a:rPr lang="en-US" sz="2000" dirty="0" smtClean="0"/>
              <a:t>48 : Any payment objected by Auditor will be placed before Standing /subject committee  </a:t>
            </a:r>
          </a:p>
          <a:p>
            <a:pPr marL="463550" indent="-463550">
              <a:buNone/>
            </a:pPr>
            <a:r>
              <a:rPr lang="en-US" sz="2000" dirty="0" smtClean="0"/>
              <a:t>Bank </a:t>
            </a:r>
          </a:p>
          <a:p>
            <a:pPr marL="463550" indent="-463550">
              <a:buNone/>
            </a:pPr>
            <a:r>
              <a:rPr lang="en-US" sz="2000" dirty="0" smtClean="0"/>
              <a:t>49 : U/S130 of act all money to be kept in DCCB/ Treasury  . Cash book to be maintain in </a:t>
            </a:r>
            <a:r>
              <a:rPr lang="en-US" sz="2000" dirty="0" smtClean="0">
                <a:solidFill>
                  <a:srgbClr val="00B050"/>
                </a:solidFill>
              </a:rPr>
              <a:t>Form – 7</a:t>
            </a:r>
          </a:p>
          <a:p>
            <a:pPr marL="463550" indent="-463550">
              <a:buNone/>
            </a:pPr>
            <a:r>
              <a:rPr lang="en-US" sz="2000" dirty="0" smtClean="0">
                <a:solidFill>
                  <a:srgbClr val="00B050"/>
                </a:solidFill>
              </a:rPr>
              <a:t>Receipt Collection </a:t>
            </a:r>
          </a:p>
          <a:p>
            <a:pPr marL="463550" indent="-463550">
              <a:buNone/>
            </a:pPr>
            <a:r>
              <a:rPr lang="en-US" sz="2000" dirty="0" smtClean="0"/>
              <a:t>50 : HOD shall maintain Receipt register in </a:t>
            </a:r>
            <a:r>
              <a:rPr lang="en-US" sz="2000" dirty="0" smtClean="0">
                <a:solidFill>
                  <a:srgbClr val="00B050"/>
                </a:solidFill>
              </a:rPr>
              <a:t>Form -8</a:t>
            </a:r>
            <a:r>
              <a:rPr lang="en-US" sz="2000" dirty="0" smtClean="0"/>
              <a:t> &amp; Receipt demand collection &amp; outstanding register in </a:t>
            </a:r>
            <a:r>
              <a:rPr lang="en-US" sz="2000" dirty="0" smtClean="0">
                <a:solidFill>
                  <a:srgbClr val="00B050"/>
                </a:solidFill>
              </a:rPr>
              <a:t>Form -9.</a:t>
            </a:r>
            <a:r>
              <a:rPr lang="en-US" sz="2000" dirty="0" smtClean="0"/>
              <a:t> HOD shall maintain cash book in </a:t>
            </a:r>
            <a:r>
              <a:rPr lang="en-US" sz="2000" dirty="0" smtClean="0">
                <a:solidFill>
                  <a:srgbClr val="00B050"/>
                </a:solidFill>
              </a:rPr>
              <a:t>form -4.</a:t>
            </a:r>
            <a:r>
              <a:rPr lang="en-US" sz="2000" dirty="0" smtClean="0"/>
              <a:t>Payee shall be given receipt in Form -10 on realization of cheque .For controlling cheque payment register in Form -11 shall be used .</a:t>
            </a:r>
          </a:p>
          <a:p>
            <a:pPr marL="463550" indent="-463550">
              <a:buNone/>
            </a:pPr>
            <a:r>
              <a:rPr lang="en-US" sz="2000" dirty="0" smtClean="0"/>
              <a:t> </a:t>
            </a:r>
            <a:endParaRPr lang="en-US" sz="20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634</TotalTime>
  <Words>2560</Words>
  <Application>Microsoft Office PowerPoint</Application>
  <PresentationFormat>On-screen Show (4:3)</PresentationFormat>
  <Paragraphs>199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Flow</vt:lpstr>
      <vt:lpstr>ZP ACCOUNT CODE 1968</vt:lpstr>
      <vt:lpstr>ZP ACCOUNT CODE 1968</vt:lpstr>
      <vt:lpstr>Chapter _1 Introduction</vt:lpstr>
      <vt:lpstr>Chapter _2 common principle </vt:lpstr>
      <vt:lpstr>Chapter _2 common principle </vt:lpstr>
      <vt:lpstr>Chapter _2 common principle </vt:lpstr>
      <vt:lpstr>Chapter _2 common principle </vt:lpstr>
      <vt:lpstr>Chapter _2 common principle </vt:lpstr>
      <vt:lpstr>Chapter _2</vt:lpstr>
      <vt:lpstr>Chapter _2 common principle </vt:lpstr>
      <vt:lpstr>Chapter _2 compilation of accounts </vt:lpstr>
      <vt:lpstr>Chapter _2 compilation of accounts </vt:lpstr>
      <vt:lpstr>Chapter _5 construction  </vt:lpstr>
      <vt:lpstr>Chapter _5 construction </vt:lpstr>
      <vt:lpstr>Chapter _5 construction </vt:lpstr>
      <vt:lpstr>Chapter _5 construction </vt:lpstr>
      <vt:lpstr>Chapter _5 construction </vt:lpstr>
      <vt:lpstr>Chapter _5 construction </vt:lpstr>
      <vt:lpstr>Chapter _5 construction </vt:lpstr>
      <vt:lpstr>Chapter _5 construction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Sr .Accounts officer</dc:creator>
  <cp:lastModifiedBy>Sr .Accounts officer</cp:lastModifiedBy>
  <cp:revision>70</cp:revision>
  <dcterms:created xsi:type="dcterms:W3CDTF">2015-06-03T12:15:02Z</dcterms:created>
  <dcterms:modified xsi:type="dcterms:W3CDTF">2015-10-03T08:09:45Z</dcterms:modified>
</cp:coreProperties>
</file>